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9"/>
  </p:notesMasterIdLst>
  <p:sldIdLst>
    <p:sldId id="278" r:id="rId2"/>
    <p:sldId id="261" r:id="rId3"/>
    <p:sldId id="495" r:id="rId4"/>
    <p:sldId id="325" r:id="rId5"/>
    <p:sldId id="465" r:id="rId6"/>
    <p:sldId id="493" r:id="rId7"/>
    <p:sldId id="498" r:id="rId8"/>
    <p:sldId id="501" r:id="rId9"/>
    <p:sldId id="502" r:id="rId10"/>
    <p:sldId id="467" r:id="rId11"/>
    <p:sldId id="469" r:id="rId12"/>
    <p:sldId id="499" r:id="rId13"/>
    <p:sldId id="500" r:id="rId14"/>
    <p:sldId id="470" r:id="rId15"/>
    <p:sldId id="471" r:id="rId16"/>
    <p:sldId id="472" r:id="rId17"/>
    <p:sldId id="473" r:id="rId18"/>
    <p:sldId id="474" r:id="rId19"/>
    <p:sldId id="475" r:id="rId20"/>
    <p:sldId id="496" r:id="rId21"/>
    <p:sldId id="481" r:id="rId22"/>
    <p:sldId id="271" r:id="rId23"/>
    <p:sldId id="1880" r:id="rId24"/>
    <p:sldId id="1881" r:id="rId25"/>
    <p:sldId id="1882" r:id="rId26"/>
    <p:sldId id="1883" r:id="rId27"/>
    <p:sldId id="1884" r:id="rId28"/>
    <p:sldId id="488" r:id="rId29"/>
    <p:sldId id="489" r:id="rId30"/>
    <p:sldId id="490" r:id="rId31"/>
    <p:sldId id="497" r:id="rId32"/>
    <p:sldId id="492" r:id="rId33"/>
    <p:sldId id="494" r:id="rId34"/>
    <p:sldId id="504" r:id="rId35"/>
    <p:sldId id="1885" r:id="rId36"/>
    <p:sldId id="1886" r:id="rId37"/>
    <p:sldId id="284" r:id="rId38"/>
  </p:sldIdLst>
  <p:sldSz cx="9144000" cy="5143500" type="screen16x9"/>
  <p:notesSz cx="6858000" cy="9144000"/>
  <p:defaultTextStyle>
    <a:defPPr>
      <a:defRPr lang="ru-RU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F5582"/>
    <a:srgbClr val="D6DA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7755" autoAdjust="0"/>
  </p:normalViewPr>
  <p:slideViewPr>
    <p:cSldViewPr snapToGrid="0" snapToObjects="1">
      <p:cViewPr varScale="1">
        <p:scale>
          <a:sx n="83" d="100"/>
          <a:sy n="83" d="100"/>
        </p:scale>
        <p:origin x="1026" y="90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9DAD3A-556D-463C-A34F-EE83E4183EF7}" type="datetimeFigureOut">
              <a:rPr lang="en-US" smtClean="0"/>
              <a:t>10/8/2021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41926D-D1D0-4730-8BA3-F6B1AA0DCA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1529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SaaS — </a:t>
            </a:r>
            <a:r>
              <a:rPr lang="en-US" dirty="0"/>
              <a:t>Software as a service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41926D-D1D0-4730-8BA3-F6B1AA0DCA1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8137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ECE1D4-9086-4309-B567-D5207B9F9C45}" type="datetime1">
              <a:rPr lang="ru-RU" smtClean="0"/>
              <a:t>08.10.2021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2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FC74CF-8B03-5D41-97A3-DD76EB0CCB8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865537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.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Образец текста</a:t>
            </a:r>
          </a:p>
          <a:p>
            <a:pPr lvl="1"/>
            <a:r>
              <a:rPr lang="en-US"/>
              <a:t>Второй уровень</a:t>
            </a:r>
          </a:p>
          <a:p>
            <a:pPr lvl="2"/>
            <a:r>
              <a:rPr lang="en-US"/>
              <a:t>Третий уровень</a:t>
            </a:r>
          </a:p>
          <a:p>
            <a:pPr lvl="3"/>
            <a:r>
              <a:rPr lang="en-US"/>
              <a:t>Четвертый уровень</a:t>
            </a:r>
          </a:p>
          <a:p>
            <a:pPr lvl="4"/>
            <a:r>
              <a:rPr lang="en-US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BC2A46-D814-443E-9CC5-10C6981AA57D}" type="datetime1">
              <a:rPr lang="ru-RU" smtClean="0"/>
              <a:t>08.10.2021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2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FC74CF-8B03-5D41-97A3-DD76EB0CCB8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030165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. загол.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Образец текста</a:t>
            </a:r>
          </a:p>
          <a:p>
            <a:pPr lvl="1"/>
            <a:r>
              <a:rPr lang="en-US"/>
              <a:t>Второй уровень</a:t>
            </a:r>
          </a:p>
          <a:p>
            <a:pPr lvl="2"/>
            <a:r>
              <a:rPr lang="en-US"/>
              <a:t>Третий уровень</a:t>
            </a:r>
          </a:p>
          <a:p>
            <a:pPr lvl="3"/>
            <a:r>
              <a:rPr lang="en-US"/>
              <a:t>Четвертый уровень</a:t>
            </a:r>
          </a:p>
          <a:p>
            <a:pPr lvl="4"/>
            <a:r>
              <a:rPr lang="en-US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BB1B6-A522-4BC8-A34A-1BB16DB0C92A}" type="datetime1">
              <a:rPr lang="ru-RU" smtClean="0"/>
              <a:t>08.10.2021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2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FC74CF-8B03-5D41-97A3-DD76EB0CCB8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573900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Образец текста</a:t>
            </a:r>
          </a:p>
          <a:p>
            <a:pPr lvl="1"/>
            <a:r>
              <a:rPr lang="en-US"/>
              <a:t>Второй уровень</a:t>
            </a:r>
          </a:p>
          <a:p>
            <a:pPr lvl="2"/>
            <a:r>
              <a:rPr lang="en-US"/>
              <a:t>Третий уровень</a:t>
            </a:r>
          </a:p>
          <a:p>
            <a:pPr lvl="3"/>
            <a:r>
              <a:rPr lang="en-US"/>
              <a:t>Четвертый уровень</a:t>
            </a:r>
          </a:p>
          <a:p>
            <a:pPr lvl="4"/>
            <a:r>
              <a:rPr lang="en-US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09B400-3A1B-4D89-BA5D-00D9E38EAFCE}" type="datetime1">
              <a:rPr lang="ru-RU" smtClean="0"/>
              <a:t>08.10.2021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2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FC74CF-8B03-5D41-97A3-DD76EB0CCB8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403463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52DB4-8D7C-4A2F-8D07-A6503FDFC19C}" type="datetime1">
              <a:rPr lang="ru-RU" smtClean="0"/>
              <a:t>08.10.2021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2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FC74CF-8B03-5D41-97A3-DD76EB0CCB8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189984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Образец текста</a:t>
            </a:r>
          </a:p>
          <a:p>
            <a:pPr lvl="1"/>
            <a:r>
              <a:rPr lang="en-US"/>
              <a:t>Второй уровень</a:t>
            </a:r>
          </a:p>
          <a:p>
            <a:pPr lvl="2"/>
            <a:r>
              <a:rPr lang="en-US"/>
              <a:t>Третий уровень</a:t>
            </a:r>
          </a:p>
          <a:p>
            <a:pPr lvl="3"/>
            <a:r>
              <a:rPr lang="en-US"/>
              <a:t>Четвертый уровень</a:t>
            </a:r>
          </a:p>
          <a:p>
            <a:pPr lvl="4"/>
            <a:r>
              <a:rPr lang="en-US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Образец текста</a:t>
            </a:r>
          </a:p>
          <a:p>
            <a:pPr lvl="1"/>
            <a:r>
              <a:rPr lang="en-US"/>
              <a:t>Второй уровень</a:t>
            </a:r>
          </a:p>
          <a:p>
            <a:pPr lvl="2"/>
            <a:r>
              <a:rPr lang="en-US"/>
              <a:t>Третий уровень</a:t>
            </a:r>
          </a:p>
          <a:p>
            <a:pPr lvl="3"/>
            <a:r>
              <a:rPr lang="en-US"/>
              <a:t>Четвертый уровень</a:t>
            </a:r>
          </a:p>
          <a:p>
            <a:pPr lvl="4"/>
            <a:r>
              <a:rPr lang="en-US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4F3BE-5498-4697-97D2-0EBD3600C88F}" type="datetime1">
              <a:rPr lang="ru-RU" smtClean="0"/>
              <a:t>08.10.2021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2</a:t>
            </a: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FC74CF-8B03-5D41-97A3-DD76EB0CCB8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90447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Образец текста</a:t>
            </a:r>
          </a:p>
          <a:p>
            <a:pPr lvl="1"/>
            <a:r>
              <a:rPr lang="en-US"/>
              <a:t>Второй уровень</a:t>
            </a:r>
          </a:p>
          <a:p>
            <a:pPr lvl="2"/>
            <a:r>
              <a:rPr lang="en-US"/>
              <a:t>Третий уровень</a:t>
            </a:r>
          </a:p>
          <a:p>
            <a:pPr lvl="3"/>
            <a:r>
              <a:rPr lang="en-US"/>
              <a:t>Четвертый уровень</a:t>
            </a:r>
          </a:p>
          <a:p>
            <a:pPr lvl="4"/>
            <a:r>
              <a:rPr lang="en-US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Образец текста</a:t>
            </a:r>
          </a:p>
          <a:p>
            <a:pPr lvl="1"/>
            <a:r>
              <a:rPr lang="en-US"/>
              <a:t>Второй уровень</a:t>
            </a:r>
          </a:p>
          <a:p>
            <a:pPr lvl="2"/>
            <a:r>
              <a:rPr lang="en-US"/>
              <a:t>Третий уровень</a:t>
            </a:r>
          </a:p>
          <a:p>
            <a:pPr lvl="3"/>
            <a:r>
              <a:rPr lang="en-US"/>
              <a:t>Четвертый уровень</a:t>
            </a:r>
          </a:p>
          <a:p>
            <a:pPr lvl="4"/>
            <a:r>
              <a:rPr lang="en-US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CEAF8E-D75B-499C-8C2A-BEAC16942B56}" type="datetime1">
              <a:rPr lang="ru-RU" smtClean="0"/>
              <a:t>08.10.2021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2</a:t>
            </a:r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FC74CF-8B03-5D41-97A3-DD76EB0CCB8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518131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D1F8F9-E7CA-4640-83D1-C18B8342BAC9}" type="datetime1">
              <a:rPr lang="ru-RU" smtClean="0"/>
              <a:t>08.10.2021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2</a:t>
            </a: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FC74CF-8B03-5D41-97A3-DD76EB0CCB8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439574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7EC07-4767-4227-B1E3-28D3906E0A6D}" type="datetime1">
              <a:rPr lang="ru-RU" smtClean="0"/>
              <a:t>08.10.2021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2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FC74CF-8B03-5D41-97A3-DD76EB0CCB8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697783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Образец текста</a:t>
            </a:r>
          </a:p>
          <a:p>
            <a:pPr lvl="1"/>
            <a:r>
              <a:rPr lang="en-US"/>
              <a:t>Второй уровень</a:t>
            </a:r>
          </a:p>
          <a:p>
            <a:pPr lvl="2"/>
            <a:r>
              <a:rPr lang="en-US"/>
              <a:t>Третий уровень</a:t>
            </a:r>
          </a:p>
          <a:p>
            <a:pPr lvl="3"/>
            <a:r>
              <a:rPr lang="en-US"/>
              <a:t>Четвертый уровень</a:t>
            </a:r>
          </a:p>
          <a:p>
            <a:pPr lvl="4"/>
            <a:r>
              <a:rPr lang="en-US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1BF3C-2268-47CC-8F32-06648FECFA8F}" type="datetime1">
              <a:rPr lang="ru-RU" smtClean="0"/>
              <a:t>08.10.2021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2</a:t>
            </a: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FC74CF-8B03-5D41-97A3-DD76EB0CCB8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386626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43573-EC5A-4636-ABE4-9A1EE7686381}" type="datetime1">
              <a:rPr lang="ru-RU" smtClean="0"/>
              <a:t>08.10.2021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2</a:t>
            </a: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FC74CF-8B03-5D41-97A3-DD76EB0CCB8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370394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Образец текста</a:t>
            </a:r>
          </a:p>
          <a:p>
            <a:pPr lvl="1"/>
            <a:r>
              <a:rPr lang="en-US"/>
              <a:t>Второй уровень</a:t>
            </a:r>
          </a:p>
          <a:p>
            <a:pPr lvl="2"/>
            <a:r>
              <a:rPr lang="en-US"/>
              <a:t>Третий уровень</a:t>
            </a:r>
          </a:p>
          <a:p>
            <a:pPr lvl="3"/>
            <a:r>
              <a:rPr lang="en-US"/>
              <a:t>Четвертый уровень</a:t>
            </a:r>
          </a:p>
          <a:p>
            <a:pPr lvl="4"/>
            <a:r>
              <a:rPr lang="en-US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CAA7B5-FDE2-4C8C-868A-330F501A9A1F}" type="datetime1">
              <a:rPr lang="ru-RU" smtClean="0"/>
              <a:t>08.10.2021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ru-RU"/>
              <a:t>2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FC74CF-8B03-5D41-97A3-DD76EB0CCB8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285151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6.png"/><Relationship Id="rId7" Type="http://schemas.openxmlformats.org/officeDocument/2006/relationships/image" Target="../media/image3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www.foranx.by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Название 1"/>
          <p:cNvSpPr>
            <a:spLocks noGrp="1"/>
          </p:cNvSpPr>
          <p:nvPr>
            <p:ph type="ctrTitle"/>
          </p:nvPr>
        </p:nvSpPr>
        <p:spPr>
          <a:xfrm>
            <a:off x="398721" y="2571750"/>
            <a:ext cx="5517573" cy="1102519"/>
          </a:xfrm>
        </p:spPr>
        <p:txBody>
          <a:bodyPr>
            <a:normAutofit/>
          </a:bodyPr>
          <a:lstStyle/>
          <a:p>
            <a:pPr algn="l">
              <a:lnSpc>
                <a:spcPct val="80000"/>
              </a:lnSpc>
            </a:pPr>
            <a:r>
              <a:rPr lang="en-US" sz="2400" dirty="0">
                <a:solidFill>
                  <a:schemeClr val="bg1"/>
                </a:solidFill>
                <a:latin typeface="Tahoma"/>
                <a:cs typeface="Tahoma"/>
              </a:rPr>
              <a:t>Session 1. T24 Overview and Product Architecture</a:t>
            </a:r>
            <a:endParaRPr lang="ru-RU" sz="2400" dirty="0">
              <a:solidFill>
                <a:schemeClr val="bg1"/>
              </a:solidFill>
              <a:latin typeface="Tahoma"/>
              <a:cs typeface="Tahoma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443918" y="3844313"/>
            <a:ext cx="3086100" cy="462968"/>
          </a:xfrm>
        </p:spPr>
        <p:txBody>
          <a:bodyPr>
            <a:noAutofit/>
          </a:bodyPr>
          <a:lstStyle/>
          <a:p>
            <a:pPr algn="l"/>
            <a:r>
              <a:rPr lang="en-US" sz="1400" dirty="0">
                <a:solidFill>
                  <a:srgbClr val="FFFFFF"/>
                </a:solidFill>
                <a:latin typeface="Tahoma"/>
                <a:cs typeface="Tahoma"/>
              </a:rPr>
              <a:t>Minsk,</a:t>
            </a:r>
            <a:r>
              <a:rPr lang="ru-RU" sz="1400" dirty="0">
                <a:solidFill>
                  <a:srgbClr val="FFFFFF"/>
                </a:solidFill>
                <a:latin typeface="Tahoma"/>
                <a:cs typeface="Tahoma"/>
              </a:rPr>
              <a:t> 20</a:t>
            </a:r>
            <a:r>
              <a:rPr lang="en-US" sz="140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lang="ru-RU" sz="140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</a:p>
        </p:txBody>
      </p:sp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741" y="472657"/>
            <a:ext cx="1041693" cy="459611"/>
          </a:xfrm>
          <a:prstGeom prst="rect">
            <a:avLst/>
          </a:prstGeom>
        </p:spPr>
      </p:pic>
      <p:sp>
        <p:nvSpPr>
          <p:cNvPr id="7" name="Название 1">
            <a:extLst>
              <a:ext uri="{FF2B5EF4-FFF2-40B4-BE49-F238E27FC236}">
                <a16:creationId xmlns:a16="http://schemas.microsoft.com/office/drawing/2014/main" id="{57B3F171-FAF4-4D03-8A69-0108B0600673}"/>
              </a:ext>
            </a:extLst>
          </p:cNvPr>
          <p:cNvSpPr txBox="1">
            <a:spLocks/>
          </p:cNvSpPr>
          <p:nvPr/>
        </p:nvSpPr>
        <p:spPr>
          <a:xfrm>
            <a:off x="398721" y="1302122"/>
            <a:ext cx="5517573" cy="11025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80000"/>
              </a:lnSpc>
            </a:pPr>
            <a:r>
              <a:rPr lang="en-US" sz="2400" dirty="0">
                <a:solidFill>
                  <a:schemeClr val="bg1"/>
                </a:solidFill>
                <a:latin typeface="Tahoma"/>
                <a:cs typeface="Tahoma"/>
              </a:rPr>
              <a:t>Transact (T24) Technical Induction Training</a:t>
            </a:r>
            <a:endParaRPr lang="ru-RU" sz="2400" dirty="0">
              <a:solidFill>
                <a:schemeClr val="bg1"/>
              </a:solidFill>
              <a:latin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38300240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Изображение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8901"/>
            <a:ext cx="8530938" cy="554793"/>
          </a:xfrm>
          <a:prstGeom prst="rect">
            <a:avLst/>
          </a:prstGeom>
        </p:spPr>
      </p:pic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-1" y="43960"/>
            <a:ext cx="8686801" cy="461738"/>
          </a:xfrm>
        </p:spPr>
        <p:txBody>
          <a:bodyPr>
            <a:normAutofit/>
          </a:bodyPr>
          <a:lstStyle/>
          <a:p>
            <a:pPr algn="l"/>
            <a:r>
              <a:rPr lang="ru-RU" sz="1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T24 Overview: features, advantages </a:t>
            </a:r>
            <a:endParaRPr lang="ru-RU" sz="18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9" name="Изображение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9069" y="214039"/>
            <a:ext cx="740976" cy="326930"/>
          </a:xfrm>
          <a:prstGeom prst="rect">
            <a:avLst/>
          </a:prstGeom>
        </p:spPr>
      </p:pic>
      <p:pic>
        <p:nvPicPr>
          <p:cNvPr id="19" name="Изображение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9873" y="3290308"/>
            <a:ext cx="1623971" cy="1863011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09" y="4767262"/>
            <a:ext cx="1260555" cy="307749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74B8641-7479-4579-8C32-592FB2CEC4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219" y="880506"/>
            <a:ext cx="8476718" cy="3382487"/>
          </a:xfrm>
          <a:prstGeom prst="rect">
            <a:avLst/>
          </a:prstGeom>
        </p:spPr>
      </p:pic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850BB66-53E1-4557-8859-5A726948F1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FC74CF-8B03-5D41-97A3-DD76EB0CCB80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965760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Изображение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8901"/>
            <a:ext cx="8530938" cy="554793"/>
          </a:xfrm>
          <a:prstGeom prst="rect">
            <a:avLst/>
          </a:prstGeom>
        </p:spPr>
      </p:pic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-1" y="43960"/>
            <a:ext cx="8686801" cy="461738"/>
          </a:xfrm>
        </p:spPr>
        <p:txBody>
          <a:bodyPr>
            <a:normAutofit/>
          </a:bodyPr>
          <a:lstStyle/>
          <a:p>
            <a:pPr algn="l"/>
            <a:r>
              <a:rPr lang="ru-RU" sz="1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GB" sz="1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Product Agility: Innovative &amp; Customisable Product Engine</a:t>
            </a:r>
            <a:r>
              <a:rPr lang="en-US" sz="1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endParaRPr lang="ru-RU" sz="18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9" name="Изображение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9069" y="214039"/>
            <a:ext cx="740976" cy="326930"/>
          </a:xfrm>
          <a:prstGeom prst="rect">
            <a:avLst/>
          </a:prstGeom>
        </p:spPr>
      </p:pic>
      <p:pic>
        <p:nvPicPr>
          <p:cNvPr id="19" name="Изображение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9873" y="3290308"/>
            <a:ext cx="1623971" cy="1863011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09" y="4767262"/>
            <a:ext cx="1260555" cy="307749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40D843E-D631-46E3-AFFC-2C3DA491F4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909" y="688038"/>
            <a:ext cx="8199407" cy="3788269"/>
          </a:xfrm>
          <a:prstGeom prst="rect">
            <a:avLst/>
          </a:prstGeom>
        </p:spPr>
      </p:pic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0E8FEC2-41D4-477A-A27A-3B9E1014F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FC74CF-8B03-5D41-97A3-DD76EB0CCB80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907040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Изображение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8901"/>
            <a:ext cx="8530938" cy="554793"/>
          </a:xfrm>
          <a:prstGeom prst="rect">
            <a:avLst/>
          </a:prstGeom>
        </p:spPr>
      </p:pic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-1" y="43960"/>
            <a:ext cx="8686801" cy="461738"/>
          </a:xfrm>
        </p:spPr>
        <p:txBody>
          <a:bodyPr>
            <a:normAutofit/>
          </a:bodyPr>
          <a:lstStyle/>
          <a:p>
            <a:pPr algn="l"/>
            <a:r>
              <a:rPr lang="ru-RU" sz="1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GB" sz="1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Full spectrum of autonomy</a:t>
            </a:r>
            <a:endParaRPr lang="ru-RU" sz="18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9" name="Изображение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9069" y="214039"/>
            <a:ext cx="740976" cy="326930"/>
          </a:xfrm>
          <a:prstGeom prst="rect">
            <a:avLst/>
          </a:prstGeom>
        </p:spPr>
      </p:pic>
      <p:pic>
        <p:nvPicPr>
          <p:cNvPr id="19" name="Изображение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9873" y="3290308"/>
            <a:ext cx="1623971" cy="1863011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09" y="4767262"/>
            <a:ext cx="1260555" cy="307749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20AD02A-56EB-453A-8E1A-09B83AF16D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4980" y="646802"/>
            <a:ext cx="7800975" cy="4019550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FA2D306-3424-4038-8087-6AED45152A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FC74CF-8B03-5D41-97A3-DD76EB0CCB80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663794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Изображение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8901"/>
            <a:ext cx="8530938" cy="554793"/>
          </a:xfrm>
          <a:prstGeom prst="rect">
            <a:avLst/>
          </a:prstGeom>
        </p:spPr>
      </p:pic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-1" y="43960"/>
            <a:ext cx="8686801" cy="461738"/>
          </a:xfrm>
        </p:spPr>
        <p:txBody>
          <a:bodyPr>
            <a:normAutofit/>
          </a:bodyPr>
          <a:lstStyle/>
          <a:p>
            <a:pPr algn="l"/>
            <a:r>
              <a:rPr lang="ru-RU" sz="1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GB" sz="1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Temenos Channel - Multiple Products …One Brand Experience</a:t>
            </a:r>
            <a:endParaRPr lang="ru-RU" sz="18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9" name="Изображение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9069" y="214039"/>
            <a:ext cx="740976" cy="326930"/>
          </a:xfrm>
          <a:prstGeom prst="rect">
            <a:avLst/>
          </a:prstGeom>
        </p:spPr>
      </p:pic>
      <p:pic>
        <p:nvPicPr>
          <p:cNvPr id="19" name="Изображение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9873" y="3290308"/>
            <a:ext cx="1623971" cy="1863011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09" y="4767262"/>
            <a:ext cx="1260555" cy="307749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0E921AF-D3C8-4AE2-999C-B776457AF2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6669" y="650587"/>
            <a:ext cx="7772400" cy="4029075"/>
          </a:xfrm>
          <a:prstGeom prst="rect">
            <a:avLst/>
          </a:prstGeom>
        </p:spPr>
      </p:pic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4432446-219C-4676-8922-9B1783A47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FC74CF-8B03-5D41-97A3-DD76EB0CCB80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50814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Изображение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8901"/>
            <a:ext cx="8530938" cy="554793"/>
          </a:xfrm>
          <a:prstGeom prst="rect">
            <a:avLst/>
          </a:prstGeom>
        </p:spPr>
      </p:pic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-1" y="43960"/>
            <a:ext cx="8686801" cy="461738"/>
          </a:xfrm>
        </p:spPr>
        <p:txBody>
          <a:bodyPr>
            <a:normAutofit/>
          </a:bodyPr>
          <a:lstStyle/>
          <a:p>
            <a:pPr algn="l"/>
            <a:r>
              <a:rPr lang="ru-RU" sz="1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T24 Overview: features, advantages </a:t>
            </a:r>
            <a:endParaRPr lang="ru-RU" sz="18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9" name="Изображение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9069" y="214039"/>
            <a:ext cx="740976" cy="326930"/>
          </a:xfrm>
          <a:prstGeom prst="rect">
            <a:avLst/>
          </a:prstGeom>
        </p:spPr>
      </p:pic>
      <p:pic>
        <p:nvPicPr>
          <p:cNvPr id="19" name="Изображение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9873" y="3290308"/>
            <a:ext cx="1623971" cy="1863011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09" y="4767262"/>
            <a:ext cx="1260555" cy="307749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451FFCD-5EFC-4973-AAA7-D3B983E616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909" y="828011"/>
            <a:ext cx="8297792" cy="3487478"/>
          </a:xfrm>
          <a:prstGeom prst="rect">
            <a:avLst/>
          </a:prstGeom>
        </p:spPr>
      </p:pic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2D7C7E8-F466-4377-AFE2-0D081638A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FC74CF-8B03-5D41-97A3-DD76EB0CCB80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384814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Изображение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8901"/>
            <a:ext cx="8530938" cy="554793"/>
          </a:xfrm>
          <a:prstGeom prst="rect">
            <a:avLst/>
          </a:prstGeom>
        </p:spPr>
      </p:pic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-1" y="43960"/>
            <a:ext cx="8686801" cy="461738"/>
          </a:xfrm>
        </p:spPr>
        <p:txBody>
          <a:bodyPr>
            <a:normAutofit/>
          </a:bodyPr>
          <a:lstStyle/>
          <a:p>
            <a:pPr algn="l"/>
            <a:r>
              <a:rPr lang="ru-RU" sz="1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GB" sz="1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Model Bank layered approach</a:t>
            </a:r>
            <a:r>
              <a:rPr lang="en-US" sz="1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endParaRPr lang="ru-RU" sz="18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9" name="Изображение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9069" y="214039"/>
            <a:ext cx="740976" cy="326930"/>
          </a:xfrm>
          <a:prstGeom prst="rect">
            <a:avLst/>
          </a:prstGeom>
        </p:spPr>
      </p:pic>
      <p:pic>
        <p:nvPicPr>
          <p:cNvPr id="19" name="Изображение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9873" y="3290308"/>
            <a:ext cx="1623971" cy="1863011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09" y="4767262"/>
            <a:ext cx="1260555" cy="307749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856975C-036A-4496-8A1D-34D5875D90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5641" y="720797"/>
            <a:ext cx="8185129" cy="3596021"/>
          </a:xfrm>
          <a:prstGeom prst="rect">
            <a:avLst/>
          </a:prstGeom>
        </p:spPr>
      </p:pic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E1D5DC4-1253-42C9-8CCA-13A6863ED6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FC74CF-8B03-5D41-97A3-DD76EB0CCB80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682989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Изображение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8901"/>
            <a:ext cx="8530938" cy="554793"/>
          </a:xfrm>
          <a:prstGeom prst="rect">
            <a:avLst/>
          </a:prstGeom>
        </p:spPr>
      </p:pic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-1" y="43960"/>
            <a:ext cx="8686801" cy="461738"/>
          </a:xfrm>
        </p:spPr>
        <p:txBody>
          <a:bodyPr>
            <a:normAutofit/>
          </a:bodyPr>
          <a:lstStyle/>
          <a:p>
            <a:pPr algn="l"/>
            <a:r>
              <a:rPr lang="ru-RU" sz="1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GB" sz="1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Model Bank layered approach</a:t>
            </a:r>
            <a:r>
              <a:rPr lang="en-US" sz="1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endParaRPr lang="ru-RU" sz="18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9" name="Изображение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9069" y="214039"/>
            <a:ext cx="740976" cy="326930"/>
          </a:xfrm>
          <a:prstGeom prst="rect">
            <a:avLst/>
          </a:prstGeom>
        </p:spPr>
      </p:pic>
      <p:pic>
        <p:nvPicPr>
          <p:cNvPr id="19" name="Изображение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9873" y="3290308"/>
            <a:ext cx="1623971" cy="1863011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09" y="4767262"/>
            <a:ext cx="1260555" cy="307749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03213F3-BA72-43C0-BBAD-C1B626158F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909" y="748432"/>
            <a:ext cx="8293677" cy="3646636"/>
          </a:xfrm>
          <a:prstGeom prst="rect">
            <a:avLst/>
          </a:prstGeom>
        </p:spPr>
      </p:pic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3CF4B8D-B539-400E-93B0-FAA3449F2D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FC74CF-8B03-5D41-97A3-DD76EB0CCB80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313035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Изображение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8901"/>
            <a:ext cx="8530938" cy="554793"/>
          </a:xfrm>
          <a:prstGeom prst="rect">
            <a:avLst/>
          </a:prstGeom>
        </p:spPr>
      </p:pic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-1" y="43960"/>
            <a:ext cx="8686801" cy="461738"/>
          </a:xfrm>
        </p:spPr>
        <p:txBody>
          <a:bodyPr>
            <a:normAutofit/>
          </a:bodyPr>
          <a:lstStyle/>
          <a:p>
            <a:pPr algn="l"/>
            <a:r>
              <a:rPr lang="ru-RU" sz="1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GB" sz="1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Model Bank layered approach</a:t>
            </a:r>
            <a:r>
              <a:rPr lang="en-US" sz="1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endParaRPr lang="ru-RU" sz="18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9" name="Изображение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9069" y="214039"/>
            <a:ext cx="740976" cy="326930"/>
          </a:xfrm>
          <a:prstGeom prst="rect">
            <a:avLst/>
          </a:prstGeom>
        </p:spPr>
      </p:pic>
      <p:pic>
        <p:nvPicPr>
          <p:cNvPr id="19" name="Изображение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9873" y="3290308"/>
            <a:ext cx="1623971" cy="1863011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09" y="4767262"/>
            <a:ext cx="1260555" cy="307749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F6C9973-2CC6-44FA-B2A6-2B43884CBF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9423" y="728001"/>
            <a:ext cx="8413116" cy="3687497"/>
          </a:xfrm>
          <a:prstGeom prst="rect">
            <a:avLst/>
          </a:prstGeom>
        </p:spPr>
      </p:pic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316043D-372C-4775-8704-4E653B1A0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FC74CF-8B03-5D41-97A3-DD76EB0CCB80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141004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Изображение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8901"/>
            <a:ext cx="8530938" cy="554793"/>
          </a:xfrm>
          <a:prstGeom prst="rect">
            <a:avLst/>
          </a:prstGeom>
        </p:spPr>
      </p:pic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-1" y="43960"/>
            <a:ext cx="8686801" cy="461738"/>
          </a:xfrm>
        </p:spPr>
        <p:txBody>
          <a:bodyPr>
            <a:normAutofit/>
          </a:bodyPr>
          <a:lstStyle/>
          <a:p>
            <a:pPr algn="l"/>
            <a:r>
              <a:rPr lang="ru-RU" sz="1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GB" sz="1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Model Bank layered approach</a:t>
            </a:r>
            <a:r>
              <a:rPr lang="en-US" sz="1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endParaRPr lang="ru-RU" sz="18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9" name="Изображение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9069" y="214039"/>
            <a:ext cx="740976" cy="326930"/>
          </a:xfrm>
          <a:prstGeom prst="rect">
            <a:avLst/>
          </a:prstGeom>
        </p:spPr>
      </p:pic>
      <p:pic>
        <p:nvPicPr>
          <p:cNvPr id="19" name="Изображение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9873" y="3290308"/>
            <a:ext cx="1623971" cy="1863011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09" y="4767262"/>
            <a:ext cx="1260555" cy="307749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DB9993D-4901-4820-AF2E-419DFE80F7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909" y="768035"/>
            <a:ext cx="8374002" cy="3607429"/>
          </a:xfrm>
          <a:prstGeom prst="rect">
            <a:avLst/>
          </a:prstGeom>
        </p:spPr>
      </p:pic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C4C3FA0-9D4B-40F4-9061-27FF4516E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FC74CF-8B03-5D41-97A3-DD76EB0CCB80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591113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Изображение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8901"/>
            <a:ext cx="8530938" cy="554793"/>
          </a:xfrm>
          <a:prstGeom prst="rect">
            <a:avLst/>
          </a:prstGeom>
        </p:spPr>
      </p:pic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-1" y="43960"/>
            <a:ext cx="8686801" cy="461738"/>
          </a:xfrm>
        </p:spPr>
        <p:txBody>
          <a:bodyPr>
            <a:normAutofit/>
          </a:bodyPr>
          <a:lstStyle/>
          <a:p>
            <a:pPr algn="l"/>
            <a:r>
              <a:rPr lang="ru-RU" sz="1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Continuous Delivery with Partial Upgrades </a:t>
            </a:r>
            <a:endParaRPr lang="ru-RU" sz="18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9" name="Изображение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9069" y="214039"/>
            <a:ext cx="740976" cy="326930"/>
          </a:xfrm>
          <a:prstGeom prst="rect">
            <a:avLst/>
          </a:prstGeom>
        </p:spPr>
      </p:pic>
      <p:pic>
        <p:nvPicPr>
          <p:cNvPr id="19" name="Изображение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9873" y="3290308"/>
            <a:ext cx="1623971" cy="1863011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09" y="4767262"/>
            <a:ext cx="1260555" cy="307749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76AC60C-3C1C-4117-8106-EC7A3B5D18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8337" y="698102"/>
            <a:ext cx="8051182" cy="3827611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4052FBB-9882-4A02-9A3E-5293FC5AD8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FC74CF-8B03-5D41-97A3-DD76EB0CCB80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214774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Изображение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8901"/>
            <a:ext cx="8530938" cy="554793"/>
          </a:xfrm>
          <a:prstGeom prst="rect">
            <a:avLst/>
          </a:prstGeom>
        </p:spPr>
      </p:pic>
      <p:pic>
        <p:nvPicPr>
          <p:cNvPr id="8" name="Изображение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8228" y="1735749"/>
            <a:ext cx="3785616" cy="3417570"/>
          </a:xfrm>
          <a:prstGeom prst="rect">
            <a:avLst/>
          </a:prstGeom>
        </p:spPr>
      </p:pic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3291" y="1385595"/>
            <a:ext cx="7270134" cy="3135080"/>
          </a:xfrm>
        </p:spPr>
        <p:txBody>
          <a:bodyPr>
            <a:normAutofit/>
          </a:bodyPr>
          <a:lstStyle/>
          <a:p>
            <a:pPr algn="just">
              <a:spcAft>
                <a:spcPts val="600"/>
              </a:spcAft>
              <a:buBlip>
                <a:blip r:embed="rId4"/>
              </a:buBlip>
            </a:pP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T24 Overview: features, advantages. T24 Model Bank</a:t>
            </a:r>
            <a:endParaRPr lang="ru-RU" sz="1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>
              <a:spcAft>
                <a:spcPts val="600"/>
              </a:spcAft>
              <a:buBlip>
                <a:blip r:embed="rId4"/>
              </a:buBlip>
            </a:pP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T24 Traditional Product Architecture and Product Architecture of AA Module</a:t>
            </a:r>
            <a:endParaRPr lang="ru-RU" sz="1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>
              <a:spcAft>
                <a:spcPts val="600"/>
              </a:spcAft>
              <a:buBlip>
                <a:blip r:embed="rId4"/>
              </a:buBlip>
            </a:pP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Types of User Interfaces</a:t>
            </a:r>
            <a:endParaRPr lang="ru-RU" sz="1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0" y="43960"/>
            <a:ext cx="8686800" cy="461738"/>
          </a:xfrm>
        </p:spPr>
        <p:txBody>
          <a:bodyPr>
            <a:normAutofit/>
          </a:bodyPr>
          <a:lstStyle/>
          <a:p>
            <a:pPr algn="l"/>
            <a:r>
              <a:rPr lang="ru-RU" sz="1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</a:t>
            </a:r>
            <a:r>
              <a:rPr lang="en-US" sz="1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Agenda</a:t>
            </a:r>
            <a:endParaRPr lang="ru-RU" sz="18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9" name="Изображение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9069" y="214039"/>
            <a:ext cx="740976" cy="32693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09" y="4767262"/>
            <a:ext cx="1260555" cy="307749"/>
          </a:xfrm>
          <a:prstGeom prst="rect">
            <a:avLst/>
          </a:prstGeom>
        </p:spPr>
      </p:pic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180CC00-EA3B-4856-925B-86CC56E6E9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FC74CF-8B03-5D41-97A3-DD76EB0CCB80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484518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Изображение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8901"/>
            <a:ext cx="8530938" cy="554793"/>
          </a:xfrm>
          <a:prstGeom prst="rect">
            <a:avLst/>
          </a:prstGeom>
        </p:spPr>
      </p:pic>
      <p:pic>
        <p:nvPicPr>
          <p:cNvPr id="8" name="Изображение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8228" y="1735749"/>
            <a:ext cx="3785616" cy="3417570"/>
          </a:xfrm>
          <a:prstGeom prst="rect">
            <a:avLst/>
          </a:prstGeom>
        </p:spPr>
      </p:pic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3291" y="1385595"/>
            <a:ext cx="7270134" cy="3135080"/>
          </a:xfrm>
        </p:spPr>
        <p:txBody>
          <a:bodyPr>
            <a:normAutofit/>
          </a:bodyPr>
          <a:lstStyle/>
          <a:p>
            <a:pPr algn="just">
              <a:spcAft>
                <a:spcPts val="600"/>
              </a:spcAft>
              <a:buBlip>
                <a:blip r:embed="rId4"/>
              </a:buBlip>
            </a:pPr>
            <a:r>
              <a:rPr lang="en-US" sz="1600" dirty="0">
                <a:solidFill>
                  <a:schemeClr val="bg1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T24 Overview: features, advantages. T24 Model Bank</a:t>
            </a:r>
            <a:endParaRPr lang="ru-RU" sz="1600" dirty="0">
              <a:solidFill>
                <a:schemeClr val="bg1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>
              <a:spcAft>
                <a:spcPts val="600"/>
              </a:spcAft>
              <a:buBlip>
                <a:blip r:embed="rId4"/>
              </a:buBlip>
            </a:pP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T24 Traditional Product Architecture and Product Architecture of AA Module</a:t>
            </a:r>
            <a:endParaRPr lang="ru-RU" sz="1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>
              <a:spcAft>
                <a:spcPts val="600"/>
              </a:spcAft>
              <a:buBlip>
                <a:blip r:embed="rId4"/>
              </a:buBlip>
            </a:pPr>
            <a:r>
              <a:rPr lang="en-US" sz="1600" dirty="0">
                <a:solidFill>
                  <a:schemeClr val="bg1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Types of User Interfaces</a:t>
            </a:r>
            <a:endParaRPr lang="ru-RU" sz="1600" dirty="0">
              <a:solidFill>
                <a:schemeClr val="bg1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0" y="43960"/>
            <a:ext cx="8686800" cy="461738"/>
          </a:xfrm>
        </p:spPr>
        <p:txBody>
          <a:bodyPr>
            <a:normAutofit/>
          </a:bodyPr>
          <a:lstStyle/>
          <a:p>
            <a:pPr algn="l"/>
            <a:r>
              <a:rPr lang="ru-RU" sz="1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</a:t>
            </a:r>
            <a:r>
              <a:rPr lang="en-US" sz="1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Agenda</a:t>
            </a:r>
            <a:endParaRPr lang="ru-RU" sz="18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9" name="Изображение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9069" y="214039"/>
            <a:ext cx="740976" cy="32693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09" y="4767262"/>
            <a:ext cx="1260555" cy="307749"/>
          </a:xfrm>
          <a:prstGeom prst="rect">
            <a:avLst/>
          </a:prstGeom>
        </p:spPr>
      </p:pic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E4CAA4C-E96B-424A-8FFB-24661EAEA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FC74CF-8B03-5D41-97A3-DD76EB0CCB80}" type="slidenum">
              <a:rPr lang="ru-RU" smtClean="0"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0431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Изображение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8901"/>
            <a:ext cx="8530938" cy="554793"/>
          </a:xfrm>
          <a:prstGeom prst="rect">
            <a:avLst/>
          </a:prstGeom>
        </p:spPr>
      </p:pic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-1" y="43960"/>
            <a:ext cx="8686801" cy="461738"/>
          </a:xfrm>
        </p:spPr>
        <p:txBody>
          <a:bodyPr>
            <a:normAutofit/>
          </a:bodyPr>
          <a:lstStyle/>
          <a:p>
            <a:pPr algn="l"/>
            <a:r>
              <a:rPr lang="ru-RU" sz="1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GB" sz="1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Traditional Product Architecture</a:t>
            </a:r>
            <a:endParaRPr lang="ru-RU" sz="18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9" name="Изображение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9069" y="214039"/>
            <a:ext cx="740976" cy="326930"/>
          </a:xfrm>
          <a:prstGeom prst="rect">
            <a:avLst/>
          </a:prstGeom>
        </p:spPr>
      </p:pic>
      <p:pic>
        <p:nvPicPr>
          <p:cNvPr id="19" name="Изображение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9873" y="3290308"/>
            <a:ext cx="1623971" cy="1863011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09" y="4767262"/>
            <a:ext cx="1260555" cy="307749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7576A1D-B47D-42CB-96D7-16B92F83F8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8524" y="654188"/>
            <a:ext cx="7872341" cy="4027960"/>
          </a:xfrm>
          <a:prstGeom prst="rect">
            <a:avLst/>
          </a:prstGeom>
        </p:spPr>
      </p:pic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FEDFE74-B4AA-4CBF-94F3-377D268CF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FC74CF-8B03-5D41-97A3-DD76EB0CCB80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583736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Изображение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8901"/>
            <a:ext cx="8530938" cy="554793"/>
          </a:xfrm>
          <a:prstGeom prst="rect">
            <a:avLst/>
          </a:prstGeom>
        </p:spPr>
      </p:pic>
      <p:sp>
        <p:nvSpPr>
          <p:cNvPr id="2" name="Название 1"/>
          <p:cNvSpPr>
            <a:spLocks noGrp="1"/>
          </p:cNvSpPr>
          <p:nvPr>
            <p:ph type="title" idx="4294967295"/>
          </p:nvPr>
        </p:nvSpPr>
        <p:spPr>
          <a:xfrm>
            <a:off x="0" y="38100"/>
            <a:ext cx="8229600" cy="461963"/>
          </a:xfrm>
        </p:spPr>
        <p:txBody>
          <a:bodyPr>
            <a:noAutofit/>
          </a:bodyPr>
          <a:lstStyle/>
          <a:p>
            <a:pPr algn="l"/>
            <a:r>
              <a:rPr lang="en-US" sz="1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Product Architecture of AA Module</a:t>
            </a:r>
            <a:endParaRPr lang="ru-RU" sz="18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9" name="Изображение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9069" y="214039"/>
            <a:ext cx="740976" cy="326930"/>
          </a:xfrm>
          <a:prstGeom prst="rect">
            <a:avLst/>
          </a:prstGeom>
        </p:spPr>
      </p:pic>
      <p:sp>
        <p:nvSpPr>
          <p:cNvPr id="8" name="Содержимое 2"/>
          <p:cNvSpPr txBox="1">
            <a:spLocks/>
          </p:cNvSpPr>
          <p:nvPr/>
        </p:nvSpPr>
        <p:spPr>
          <a:xfrm>
            <a:off x="377536" y="792956"/>
            <a:ext cx="8001001" cy="2993952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Blip>
                <a:blip r:embed="rId4"/>
              </a:buBlip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Product design and servicing are enterprise level functions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Blip>
                <a:blip r:embed="rId4"/>
              </a:buBlip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Business functionality is encapsulated in a set of common product components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Blip>
                <a:blip r:embed="rId4"/>
              </a:buBlip>
              <a:tabLst/>
              <a:defRPr/>
            </a:pP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ru-RU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/>
              <a:ea typeface="+mn-ea"/>
              <a:cs typeface="Tahoma"/>
            </a:endParaRPr>
          </a:p>
        </p:txBody>
      </p:sp>
      <p:pic>
        <p:nvPicPr>
          <p:cNvPr id="10" name="Изображение 8">
            <a:extLst>
              <a:ext uri="{FF2B5EF4-FFF2-40B4-BE49-F238E27FC236}">
                <a16:creationId xmlns:a16="http://schemas.microsoft.com/office/drawing/2014/main" id="{D694C2A1-2D56-4327-917F-4DA2C422D5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9873" y="3290308"/>
            <a:ext cx="1623971" cy="1863011"/>
          </a:xfrm>
          <a:prstGeom prst="rect">
            <a:avLst/>
          </a:prstGeom>
        </p:spPr>
      </p:pic>
      <p:pic>
        <p:nvPicPr>
          <p:cNvPr id="13" name="Picture 10">
            <a:extLst>
              <a:ext uri="{FF2B5EF4-FFF2-40B4-BE49-F238E27FC236}">
                <a16:creationId xmlns:a16="http://schemas.microsoft.com/office/drawing/2014/main" id="{5860B82C-1B55-4AE2-A6F6-F360B36C59B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09" y="4767262"/>
            <a:ext cx="1260555" cy="307749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B32FA7F-6FFA-452B-9571-D794CD733B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3223" y="1999719"/>
            <a:ext cx="8297714" cy="2350825"/>
          </a:xfrm>
          <a:prstGeom prst="rect">
            <a:avLst/>
          </a:prstGeom>
        </p:spPr>
      </p:pic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DA261C7-F675-40D1-AF61-AD5632482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FC74CF-8B03-5D41-97A3-DD76EB0CCB80}" type="slidenum">
              <a:rPr lang="ru-RU" smtClean="0"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379639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Изображение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8901"/>
            <a:ext cx="8530938" cy="554793"/>
          </a:xfrm>
          <a:prstGeom prst="rect">
            <a:avLst/>
          </a:prstGeom>
        </p:spPr>
      </p:pic>
      <p:sp>
        <p:nvSpPr>
          <p:cNvPr id="2" name="Название 1"/>
          <p:cNvSpPr>
            <a:spLocks noGrp="1"/>
          </p:cNvSpPr>
          <p:nvPr>
            <p:ph type="title" idx="4294967295"/>
          </p:nvPr>
        </p:nvSpPr>
        <p:spPr>
          <a:xfrm>
            <a:off x="0" y="38100"/>
            <a:ext cx="8229600" cy="461963"/>
          </a:xfrm>
        </p:spPr>
        <p:txBody>
          <a:bodyPr>
            <a:noAutofit/>
          </a:bodyPr>
          <a:lstStyle/>
          <a:p>
            <a:pPr algn="l"/>
            <a:r>
              <a:rPr lang="en-US" sz="1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Product Architecture of AA Module</a:t>
            </a:r>
            <a:endParaRPr lang="ru-RU" sz="18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9" name="Изображение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9069" y="214039"/>
            <a:ext cx="740976" cy="326930"/>
          </a:xfrm>
          <a:prstGeom prst="rect">
            <a:avLst/>
          </a:prstGeom>
        </p:spPr>
      </p:pic>
      <p:sp>
        <p:nvSpPr>
          <p:cNvPr id="8" name="Содержимое 2"/>
          <p:cNvSpPr txBox="1">
            <a:spLocks/>
          </p:cNvSpPr>
          <p:nvPr/>
        </p:nvSpPr>
        <p:spPr>
          <a:xfrm>
            <a:off x="377536" y="792956"/>
            <a:ext cx="8001001" cy="2993952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Blip>
                <a:blip r:embed="rId4"/>
              </a:buBlip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Product Lines are constructed by combining components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ru-RU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/>
              <a:ea typeface="+mn-ea"/>
              <a:cs typeface="Tahoma"/>
            </a:endParaRPr>
          </a:p>
        </p:txBody>
      </p:sp>
      <p:pic>
        <p:nvPicPr>
          <p:cNvPr id="10" name="Изображение 8">
            <a:extLst>
              <a:ext uri="{FF2B5EF4-FFF2-40B4-BE49-F238E27FC236}">
                <a16:creationId xmlns:a16="http://schemas.microsoft.com/office/drawing/2014/main" id="{D694C2A1-2D56-4327-917F-4DA2C422D5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9873" y="3290308"/>
            <a:ext cx="1623971" cy="1863011"/>
          </a:xfrm>
          <a:prstGeom prst="rect">
            <a:avLst/>
          </a:prstGeom>
        </p:spPr>
      </p:pic>
      <p:pic>
        <p:nvPicPr>
          <p:cNvPr id="13" name="Picture 10">
            <a:extLst>
              <a:ext uri="{FF2B5EF4-FFF2-40B4-BE49-F238E27FC236}">
                <a16:creationId xmlns:a16="http://schemas.microsoft.com/office/drawing/2014/main" id="{5860B82C-1B55-4AE2-A6F6-F360B36C59B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09" y="4767262"/>
            <a:ext cx="1260555" cy="30774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79C04C4-7CDA-4F41-BF85-E45B068293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875" y="1323060"/>
            <a:ext cx="8292662" cy="3086454"/>
          </a:xfrm>
          <a:prstGeom prst="rect">
            <a:avLst/>
          </a:prstGeom>
        </p:spPr>
      </p:pic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FBBA119-E175-480E-BE25-A021FC0F3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FC74CF-8B03-5D41-97A3-DD76EB0CCB80}" type="slidenum">
              <a:rPr lang="ru-RU" smtClean="0"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060866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Изображение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8901"/>
            <a:ext cx="8530938" cy="554793"/>
          </a:xfrm>
          <a:prstGeom prst="rect">
            <a:avLst/>
          </a:prstGeom>
        </p:spPr>
      </p:pic>
      <p:sp>
        <p:nvSpPr>
          <p:cNvPr id="2" name="Название 1"/>
          <p:cNvSpPr>
            <a:spLocks noGrp="1"/>
          </p:cNvSpPr>
          <p:nvPr>
            <p:ph type="title" idx="4294967295"/>
          </p:nvPr>
        </p:nvSpPr>
        <p:spPr>
          <a:xfrm>
            <a:off x="0" y="38100"/>
            <a:ext cx="8229600" cy="461963"/>
          </a:xfrm>
        </p:spPr>
        <p:txBody>
          <a:bodyPr>
            <a:noAutofit/>
          </a:bodyPr>
          <a:lstStyle/>
          <a:p>
            <a:pPr algn="l"/>
            <a:r>
              <a:rPr lang="en-US" sz="1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Product Architecture of AA Module</a:t>
            </a:r>
            <a:endParaRPr lang="ru-RU" sz="18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9" name="Изображение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9069" y="214039"/>
            <a:ext cx="740976" cy="326930"/>
          </a:xfrm>
          <a:prstGeom prst="rect">
            <a:avLst/>
          </a:prstGeom>
        </p:spPr>
      </p:pic>
      <p:sp>
        <p:nvSpPr>
          <p:cNvPr id="8" name="Содержимое 2"/>
          <p:cNvSpPr txBox="1">
            <a:spLocks/>
          </p:cNvSpPr>
          <p:nvPr/>
        </p:nvSpPr>
        <p:spPr>
          <a:xfrm>
            <a:off x="377536" y="792956"/>
            <a:ext cx="8001001" cy="2993952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Blip>
                <a:blip r:embed="rId4"/>
              </a:buBlip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Different Product Lines are constructed by differing combinations of  components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ru-RU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/>
              <a:ea typeface="+mn-ea"/>
              <a:cs typeface="Tahoma"/>
            </a:endParaRPr>
          </a:p>
        </p:txBody>
      </p:sp>
      <p:pic>
        <p:nvPicPr>
          <p:cNvPr id="10" name="Изображение 8">
            <a:extLst>
              <a:ext uri="{FF2B5EF4-FFF2-40B4-BE49-F238E27FC236}">
                <a16:creationId xmlns:a16="http://schemas.microsoft.com/office/drawing/2014/main" id="{D694C2A1-2D56-4327-917F-4DA2C422D5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9873" y="3290308"/>
            <a:ext cx="1623971" cy="1863011"/>
          </a:xfrm>
          <a:prstGeom prst="rect">
            <a:avLst/>
          </a:prstGeom>
        </p:spPr>
      </p:pic>
      <p:pic>
        <p:nvPicPr>
          <p:cNvPr id="13" name="Picture 10">
            <a:extLst>
              <a:ext uri="{FF2B5EF4-FFF2-40B4-BE49-F238E27FC236}">
                <a16:creationId xmlns:a16="http://schemas.microsoft.com/office/drawing/2014/main" id="{5860B82C-1B55-4AE2-A6F6-F360B36C59B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09" y="4767262"/>
            <a:ext cx="1260555" cy="307749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6E536C7-0F21-4E1A-83A5-22572048D52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6810" y="1432468"/>
            <a:ext cx="8062747" cy="3037646"/>
          </a:xfrm>
          <a:prstGeom prst="rect">
            <a:avLst/>
          </a:prstGeom>
        </p:spPr>
      </p:pic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1EF6930-9712-4E6D-9440-05AEA23539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FC74CF-8B03-5D41-97A3-DD76EB0CCB80}" type="slidenum">
              <a:rPr lang="ru-RU" smtClean="0"/>
              <a:t>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720712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Изображение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8901"/>
            <a:ext cx="8530938" cy="554793"/>
          </a:xfrm>
          <a:prstGeom prst="rect">
            <a:avLst/>
          </a:prstGeom>
        </p:spPr>
      </p:pic>
      <p:sp>
        <p:nvSpPr>
          <p:cNvPr id="2" name="Название 1"/>
          <p:cNvSpPr>
            <a:spLocks noGrp="1"/>
          </p:cNvSpPr>
          <p:nvPr>
            <p:ph type="title" idx="4294967295"/>
          </p:nvPr>
        </p:nvSpPr>
        <p:spPr>
          <a:xfrm>
            <a:off x="0" y="38100"/>
            <a:ext cx="8229600" cy="461963"/>
          </a:xfrm>
        </p:spPr>
        <p:txBody>
          <a:bodyPr>
            <a:noAutofit/>
          </a:bodyPr>
          <a:lstStyle/>
          <a:p>
            <a:pPr algn="l"/>
            <a:r>
              <a:rPr lang="en-US" sz="1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Product Architecture of AA Module</a:t>
            </a:r>
            <a:endParaRPr lang="ru-RU" sz="18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9" name="Изображение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9069" y="214039"/>
            <a:ext cx="740976" cy="326930"/>
          </a:xfrm>
          <a:prstGeom prst="rect">
            <a:avLst/>
          </a:prstGeom>
        </p:spPr>
      </p:pic>
      <p:sp>
        <p:nvSpPr>
          <p:cNvPr id="8" name="Содержимое 2"/>
          <p:cNvSpPr txBox="1">
            <a:spLocks/>
          </p:cNvSpPr>
          <p:nvPr/>
        </p:nvSpPr>
        <p:spPr>
          <a:xfrm>
            <a:off x="377536" y="792956"/>
            <a:ext cx="8001001" cy="2993952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Blip>
                <a:blip r:embed="rId4"/>
              </a:buBlip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 wide variety of product lines can be built from this common set of components</a:t>
            </a:r>
          </a:p>
          <a:p>
            <a:pPr marL="0" marR="0" lvl="0" indent="0" algn="l" defTabSz="4572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ru-RU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/>
              <a:ea typeface="+mn-ea"/>
              <a:cs typeface="Tahoma"/>
            </a:endParaRPr>
          </a:p>
        </p:txBody>
      </p:sp>
      <p:pic>
        <p:nvPicPr>
          <p:cNvPr id="10" name="Изображение 8">
            <a:extLst>
              <a:ext uri="{FF2B5EF4-FFF2-40B4-BE49-F238E27FC236}">
                <a16:creationId xmlns:a16="http://schemas.microsoft.com/office/drawing/2014/main" id="{D694C2A1-2D56-4327-917F-4DA2C422D5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9873" y="3290308"/>
            <a:ext cx="1623971" cy="1863011"/>
          </a:xfrm>
          <a:prstGeom prst="rect">
            <a:avLst/>
          </a:prstGeom>
        </p:spPr>
      </p:pic>
      <p:pic>
        <p:nvPicPr>
          <p:cNvPr id="13" name="Picture 10">
            <a:extLst>
              <a:ext uri="{FF2B5EF4-FFF2-40B4-BE49-F238E27FC236}">
                <a16:creationId xmlns:a16="http://schemas.microsoft.com/office/drawing/2014/main" id="{5860B82C-1B55-4AE2-A6F6-F360B36C59B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09" y="4767262"/>
            <a:ext cx="1260555" cy="30774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A7F5C57-0A4A-4FF4-99F7-7A2DA797AF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7536" y="1526246"/>
            <a:ext cx="8001001" cy="2955426"/>
          </a:xfrm>
          <a:prstGeom prst="rect">
            <a:avLst/>
          </a:prstGeom>
        </p:spPr>
      </p:pic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FCFBA5C-9A4F-40C7-ABB0-3B32BD847D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FC74CF-8B03-5D41-97A3-DD76EB0CCB80}" type="slidenum">
              <a:rPr lang="ru-RU" smtClean="0"/>
              <a:t>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113493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Изображение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8901"/>
            <a:ext cx="8530938" cy="554793"/>
          </a:xfrm>
          <a:prstGeom prst="rect">
            <a:avLst/>
          </a:prstGeom>
        </p:spPr>
      </p:pic>
      <p:sp>
        <p:nvSpPr>
          <p:cNvPr id="2" name="Название 1"/>
          <p:cNvSpPr>
            <a:spLocks noGrp="1"/>
          </p:cNvSpPr>
          <p:nvPr>
            <p:ph type="title" idx="4294967295"/>
          </p:nvPr>
        </p:nvSpPr>
        <p:spPr>
          <a:xfrm>
            <a:off x="0" y="38100"/>
            <a:ext cx="8229600" cy="461963"/>
          </a:xfrm>
        </p:spPr>
        <p:txBody>
          <a:bodyPr>
            <a:noAutofit/>
          </a:bodyPr>
          <a:lstStyle/>
          <a:p>
            <a:pPr algn="l"/>
            <a:r>
              <a:rPr lang="en-US" sz="1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Product Architecture of AA Module</a:t>
            </a:r>
            <a:endParaRPr lang="ru-RU" sz="18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9" name="Изображение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9069" y="214039"/>
            <a:ext cx="740976" cy="326930"/>
          </a:xfrm>
          <a:prstGeom prst="rect">
            <a:avLst/>
          </a:prstGeom>
        </p:spPr>
      </p:pic>
      <p:sp>
        <p:nvSpPr>
          <p:cNvPr id="8" name="Содержимое 2"/>
          <p:cNvSpPr txBox="1">
            <a:spLocks/>
          </p:cNvSpPr>
          <p:nvPr/>
        </p:nvSpPr>
        <p:spPr>
          <a:xfrm>
            <a:off x="340857" y="1037294"/>
            <a:ext cx="8001001" cy="2993952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Blip>
                <a:blip r:embed="rId4"/>
              </a:buBlip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Product Lines can be subdivided into Product Groups allowing banks to define differing characteristics / behaviour for each group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ru-RU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/>
              <a:ea typeface="+mn-ea"/>
              <a:cs typeface="Tahoma"/>
            </a:endParaRPr>
          </a:p>
        </p:txBody>
      </p:sp>
      <p:pic>
        <p:nvPicPr>
          <p:cNvPr id="10" name="Изображение 8">
            <a:extLst>
              <a:ext uri="{FF2B5EF4-FFF2-40B4-BE49-F238E27FC236}">
                <a16:creationId xmlns:a16="http://schemas.microsoft.com/office/drawing/2014/main" id="{D694C2A1-2D56-4327-917F-4DA2C422D5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9873" y="3290308"/>
            <a:ext cx="1623971" cy="1863011"/>
          </a:xfrm>
          <a:prstGeom prst="rect">
            <a:avLst/>
          </a:prstGeom>
        </p:spPr>
      </p:pic>
      <p:pic>
        <p:nvPicPr>
          <p:cNvPr id="13" name="Picture 10">
            <a:extLst>
              <a:ext uri="{FF2B5EF4-FFF2-40B4-BE49-F238E27FC236}">
                <a16:creationId xmlns:a16="http://schemas.microsoft.com/office/drawing/2014/main" id="{5860B82C-1B55-4AE2-A6F6-F360B36C59B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09" y="4767262"/>
            <a:ext cx="1260555" cy="307749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6D4A861-767A-470D-A15C-A478F078A09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7409" y="2109787"/>
            <a:ext cx="8689182" cy="1185444"/>
          </a:xfrm>
          <a:prstGeom prst="rect">
            <a:avLst/>
          </a:prstGeom>
        </p:spPr>
      </p:pic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D235954-32BF-4EE3-8B07-758D395494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FC74CF-8B03-5D41-97A3-DD76EB0CCB80}" type="slidenum">
              <a:rPr lang="ru-RU" smtClean="0"/>
              <a:t>26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041841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Изображение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8901"/>
            <a:ext cx="8530938" cy="554793"/>
          </a:xfrm>
          <a:prstGeom prst="rect">
            <a:avLst/>
          </a:prstGeom>
        </p:spPr>
      </p:pic>
      <p:sp>
        <p:nvSpPr>
          <p:cNvPr id="2" name="Название 1"/>
          <p:cNvSpPr>
            <a:spLocks noGrp="1"/>
          </p:cNvSpPr>
          <p:nvPr>
            <p:ph type="title" idx="4294967295"/>
          </p:nvPr>
        </p:nvSpPr>
        <p:spPr>
          <a:xfrm>
            <a:off x="0" y="38100"/>
            <a:ext cx="8229600" cy="461963"/>
          </a:xfrm>
        </p:spPr>
        <p:txBody>
          <a:bodyPr>
            <a:noAutofit/>
          </a:bodyPr>
          <a:lstStyle/>
          <a:p>
            <a:pPr algn="l"/>
            <a:r>
              <a:rPr lang="en-US" sz="1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Product Architecture of AA Module</a:t>
            </a:r>
            <a:endParaRPr lang="ru-RU" sz="18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9" name="Изображение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9069" y="214039"/>
            <a:ext cx="740976" cy="326930"/>
          </a:xfrm>
          <a:prstGeom prst="rect">
            <a:avLst/>
          </a:prstGeom>
        </p:spPr>
      </p:pic>
      <p:sp>
        <p:nvSpPr>
          <p:cNvPr id="8" name="Содержимое 2"/>
          <p:cNvSpPr txBox="1">
            <a:spLocks/>
          </p:cNvSpPr>
          <p:nvPr/>
        </p:nvSpPr>
        <p:spPr>
          <a:xfrm>
            <a:off x="340857" y="592893"/>
            <a:ext cx="8001001" cy="2993952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Blip>
                <a:blip r:embed="rId4"/>
              </a:buBlip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Product Families can then be created within each group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Blip>
                <a:blip r:embed="rId4"/>
              </a:buBlip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This provides for inheritance between a product and its parent thereby allowing new products to be created by simply defining how they differ from their parent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Blip>
                <a:blip r:embed="rId4"/>
              </a:buBlip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Product maintenance becomes easier as changes to a parent will be automatically inherited by child products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Blip>
                <a:blip r:embed="rId4"/>
              </a:buBlip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Blip>
                <a:blip r:embed="rId4"/>
              </a:buBlip>
              <a:tabLst/>
              <a:defRPr/>
            </a:pPr>
            <a:endParaRPr kumimoji="0" lang="ru-RU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/>
              <a:ea typeface="+mn-ea"/>
              <a:cs typeface="Tahoma"/>
            </a:endParaRPr>
          </a:p>
        </p:txBody>
      </p:sp>
      <p:pic>
        <p:nvPicPr>
          <p:cNvPr id="10" name="Изображение 8">
            <a:extLst>
              <a:ext uri="{FF2B5EF4-FFF2-40B4-BE49-F238E27FC236}">
                <a16:creationId xmlns:a16="http://schemas.microsoft.com/office/drawing/2014/main" id="{D694C2A1-2D56-4327-917F-4DA2C422D5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9873" y="3290308"/>
            <a:ext cx="1623971" cy="1863011"/>
          </a:xfrm>
          <a:prstGeom prst="rect">
            <a:avLst/>
          </a:prstGeom>
        </p:spPr>
      </p:pic>
      <p:pic>
        <p:nvPicPr>
          <p:cNvPr id="13" name="Picture 10">
            <a:extLst>
              <a:ext uri="{FF2B5EF4-FFF2-40B4-BE49-F238E27FC236}">
                <a16:creationId xmlns:a16="http://schemas.microsoft.com/office/drawing/2014/main" id="{5860B82C-1B55-4AE2-A6F6-F360B36C59B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09" y="4767262"/>
            <a:ext cx="1260555" cy="30774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F1F0D30-6201-418D-A7A1-9DA9A66939E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451" y="2739867"/>
            <a:ext cx="8772191" cy="1863011"/>
          </a:xfrm>
          <a:prstGeom prst="rect">
            <a:avLst/>
          </a:prstGeom>
        </p:spPr>
      </p:pic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397A769-9CEA-4FD3-9DCD-2E929C96C7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FC74CF-8B03-5D41-97A3-DD76EB0CCB80}" type="slidenum">
              <a:rPr lang="ru-RU" smtClean="0"/>
              <a:t>27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549356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Изображение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8901"/>
            <a:ext cx="8530938" cy="554793"/>
          </a:xfrm>
          <a:prstGeom prst="rect">
            <a:avLst/>
          </a:prstGeom>
        </p:spPr>
      </p:pic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-1" y="43960"/>
            <a:ext cx="8686801" cy="461738"/>
          </a:xfrm>
        </p:spPr>
        <p:txBody>
          <a:bodyPr>
            <a:normAutofit/>
          </a:bodyPr>
          <a:lstStyle/>
          <a:p>
            <a:pPr algn="l"/>
            <a:r>
              <a:rPr lang="ru-RU" sz="1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Arrangement Architecture - Key benefits</a:t>
            </a:r>
            <a:endParaRPr lang="ru-RU" sz="18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9" name="Изображение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9069" y="214039"/>
            <a:ext cx="740976" cy="326930"/>
          </a:xfrm>
          <a:prstGeom prst="rect">
            <a:avLst/>
          </a:prstGeom>
        </p:spPr>
      </p:pic>
      <p:pic>
        <p:nvPicPr>
          <p:cNvPr id="19" name="Изображение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9873" y="3290308"/>
            <a:ext cx="1623971" cy="1863011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09" y="4767262"/>
            <a:ext cx="1260555" cy="307749"/>
          </a:xfrm>
          <a:prstGeom prst="rect">
            <a:avLst/>
          </a:prstGeom>
        </p:spPr>
      </p:pic>
      <p:grpSp>
        <p:nvGrpSpPr>
          <p:cNvPr id="11" name="Group 3">
            <a:extLst>
              <a:ext uri="{FF2B5EF4-FFF2-40B4-BE49-F238E27FC236}">
                <a16:creationId xmlns:a16="http://schemas.microsoft.com/office/drawing/2014/main" id="{D08F474E-42F5-4AFC-B72A-85908A1EC118}"/>
              </a:ext>
            </a:extLst>
          </p:cNvPr>
          <p:cNvGrpSpPr/>
          <p:nvPr/>
        </p:nvGrpSpPr>
        <p:grpSpPr>
          <a:xfrm>
            <a:off x="477217" y="711048"/>
            <a:ext cx="7551852" cy="3916974"/>
            <a:chOff x="899592" y="845458"/>
            <a:chExt cx="7704856" cy="4598442"/>
          </a:xfrm>
        </p:grpSpPr>
        <p:sp>
          <p:nvSpPr>
            <p:cNvPr id="12" name="Rounded Rectangle 13">
              <a:extLst>
                <a:ext uri="{FF2B5EF4-FFF2-40B4-BE49-F238E27FC236}">
                  <a16:creationId xmlns:a16="http://schemas.microsoft.com/office/drawing/2014/main" id="{180AFF2E-74C2-4B95-A913-1393FE6D367E}"/>
                </a:ext>
              </a:extLst>
            </p:cNvPr>
            <p:cNvSpPr/>
            <p:nvPr/>
          </p:nvSpPr>
          <p:spPr bwMode="auto">
            <a:xfrm>
              <a:off x="899592" y="845458"/>
              <a:ext cx="2372299" cy="923236"/>
            </a:xfrm>
            <a:prstGeom prst="roundRect">
              <a:avLst>
                <a:gd name="adj" fmla="val 4009"/>
              </a:avLst>
            </a:prstGeom>
            <a:gradFill flip="none" rotWithShape="1">
              <a:gsLst>
                <a:gs pos="0">
                  <a:schemeClr val="accent1">
                    <a:lumMod val="75000"/>
                  </a:schemeClr>
                </a:gs>
                <a:gs pos="50000">
                  <a:schemeClr val="accent1"/>
                </a:gs>
              </a:gsLst>
              <a:lin ang="16200000" scaled="1"/>
              <a:tileRect/>
            </a:gradFill>
            <a:ln w="25400">
              <a:noFill/>
              <a:miter lim="800000"/>
              <a:headEnd/>
              <a:tailEnd/>
            </a:ln>
            <a:effectLst>
              <a:innerShdw blurRad="584200">
                <a:prstClr val="black">
                  <a:alpha val="45000"/>
                </a:prstClr>
              </a:innerShdw>
            </a:effectLst>
          </p:spPr>
          <p:txBody>
            <a:bodyPr wrap="square" lIns="67500" anchor="ctr"/>
            <a:lstStyle/>
            <a:p>
              <a:pPr marL="0" marR="0" lvl="0" indent="0" algn="ctr" defTabSz="309563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6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itchFamily="34" charset="0"/>
                  <a:cs typeface="Arial" pitchFamily="34" charset="0"/>
                  <a:sym typeface="Helvetica Light"/>
                </a:rPr>
                <a:t>Componentization</a:t>
              </a:r>
              <a:endParaRPr kumimoji="0" lang="en-GB" sz="135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cs typeface="Arial" pitchFamily="34" charset="0"/>
                <a:sym typeface="Helvetica Light"/>
              </a:endParaRPr>
            </a:p>
          </p:txBody>
        </p:sp>
        <p:sp>
          <p:nvSpPr>
            <p:cNvPr id="13" name="Rounded Rectangle 15">
              <a:extLst>
                <a:ext uri="{FF2B5EF4-FFF2-40B4-BE49-F238E27FC236}">
                  <a16:creationId xmlns:a16="http://schemas.microsoft.com/office/drawing/2014/main" id="{55640977-B58F-44D4-BF74-05D728E8DFDA}"/>
                </a:ext>
              </a:extLst>
            </p:cNvPr>
            <p:cNvSpPr/>
            <p:nvPr/>
          </p:nvSpPr>
          <p:spPr bwMode="auto">
            <a:xfrm>
              <a:off x="899592" y="2013316"/>
              <a:ext cx="2372299" cy="961766"/>
            </a:xfrm>
            <a:prstGeom prst="roundRect">
              <a:avLst>
                <a:gd name="adj" fmla="val 4009"/>
              </a:avLst>
            </a:prstGeom>
            <a:gradFill flip="none" rotWithShape="1">
              <a:gsLst>
                <a:gs pos="0">
                  <a:schemeClr val="accent1">
                    <a:lumMod val="75000"/>
                  </a:schemeClr>
                </a:gs>
                <a:gs pos="50000">
                  <a:schemeClr val="accent1"/>
                </a:gs>
              </a:gsLst>
              <a:lin ang="16200000" scaled="1"/>
              <a:tileRect/>
            </a:gradFill>
            <a:ln w="25400">
              <a:noFill/>
              <a:miter lim="800000"/>
              <a:headEnd/>
              <a:tailEnd/>
            </a:ln>
            <a:effectLst>
              <a:innerShdw blurRad="584200">
                <a:prstClr val="black">
                  <a:alpha val="45000"/>
                </a:prstClr>
              </a:innerShdw>
            </a:effectLst>
          </p:spPr>
          <p:txBody>
            <a:bodyPr wrap="square" lIns="67500" anchor="ctr"/>
            <a:lstStyle/>
            <a:p>
              <a:pPr marL="0" marR="0" lvl="0" indent="0" algn="ctr" defTabSz="309563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6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itchFamily="34" charset="0"/>
                  <a:cs typeface="Arial" pitchFamily="34" charset="0"/>
                  <a:sym typeface="Helvetica Light"/>
                </a:rPr>
                <a:t>Product Designer</a:t>
              </a:r>
              <a:endParaRPr kumimoji="0" lang="en-GB" sz="135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cs typeface="Arial" pitchFamily="34" charset="0"/>
                <a:sym typeface="Helvetica Light"/>
              </a:endParaRPr>
            </a:p>
          </p:txBody>
        </p:sp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A7BFCE43-F3DD-46A3-A419-71212571F395}"/>
                </a:ext>
              </a:extLst>
            </p:cNvPr>
            <p:cNvSpPr>
              <a:spLocks/>
            </p:cNvSpPr>
            <p:nvPr/>
          </p:nvSpPr>
          <p:spPr bwMode="auto">
            <a:xfrm>
              <a:off x="3347386" y="845458"/>
              <a:ext cx="5094303" cy="923124"/>
            </a:xfrm>
            <a:custGeom>
              <a:avLst/>
              <a:gdLst>
                <a:gd name="T0" fmla="*/ 0 w 2034"/>
                <a:gd name="T1" fmla="*/ 246 h 654"/>
                <a:gd name="T2" fmla="*/ 0 w 2034"/>
                <a:gd name="T3" fmla="*/ 0 h 654"/>
                <a:gd name="T4" fmla="*/ 2034 w 2034"/>
                <a:gd name="T5" fmla="*/ 0 h 654"/>
                <a:gd name="T6" fmla="*/ 2034 w 2034"/>
                <a:gd name="T7" fmla="*/ 654 h 654"/>
                <a:gd name="T8" fmla="*/ 3 w 2034"/>
                <a:gd name="T9" fmla="*/ 654 h 654"/>
                <a:gd name="T10" fmla="*/ 3 w 2034"/>
                <a:gd name="T11" fmla="*/ 438 h 654"/>
                <a:gd name="T12" fmla="*/ 239 w 2034"/>
                <a:gd name="T13" fmla="*/ 438 h 654"/>
                <a:gd name="T14" fmla="*/ 239 w 2034"/>
                <a:gd name="T15" fmla="*/ 502 h 654"/>
                <a:gd name="T16" fmla="*/ 361 w 2034"/>
                <a:gd name="T17" fmla="*/ 344 h 654"/>
                <a:gd name="T18" fmla="*/ 241 w 2034"/>
                <a:gd name="T19" fmla="*/ 178 h 654"/>
                <a:gd name="T20" fmla="*/ 241 w 2034"/>
                <a:gd name="T21" fmla="*/ 244 h 654"/>
                <a:gd name="T22" fmla="*/ 0 w 2034"/>
                <a:gd name="T23" fmla="*/ 246 h 6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34" h="654">
                  <a:moveTo>
                    <a:pt x="0" y="246"/>
                  </a:moveTo>
                  <a:lnTo>
                    <a:pt x="0" y="0"/>
                  </a:lnTo>
                  <a:lnTo>
                    <a:pt x="2034" y="0"/>
                  </a:lnTo>
                  <a:lnTo>
                    <a:pt x="2034" y="654"/>
                  </a:lnTo>
                  <a:lnTo>
                    <a:pt x="3" y="654"/>
                  </a:lnTo>
                  <a:lnTo>
                    <a:pt x="3" y="438"/>
                  </a:lnTo>
                  <a:lnTo>
                    <a:pt x="239" y="438"/>
                  </a:lnTo>
                  <a:lnTo>
                    <a:pt x="239" y="502"/>
                  </a:lnTo>
                  <a:lnTo>
                    <a:pt x="361" y="344"/>
                  </a:lnTo>
                  <a:lnTo>
                    <a:pt x="241" y="178"/>
                  </a:lnTo>
                  <a:lnTo>
                    <a:pt x="241" y="244"/>
                  </a:lnTo>
                  <a:lnTo>
                    <a:pt x="0" y="246"/>
                  </a:lnTo>
                  <a:close/>
                </a:path>
              </a:pathLst>
            </a:custGeom>
            <a:gradFill>
              <a:gsLst>
                <a:gs pos="1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0" scaled="1"/>
            </a:gradFill>
            <a:ln>
              <a:noFill/>
            </a:ln>
            <a:effectLst/>
          </p:spPr>
          <p:txBody>
            <a:bodyPr lIns="31780" tIns="31780" rIns="31780" bIns="31780" anchor="ctr" anchorCtr="1"/>
            <a:lstStyle/>
            <a:p>
              <a:pPr marL="603647" marR="0" lvl="1" indent="-86916" algn="ctr" defTabSz="309563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5294">
                      <a:lumMod val="50000"/>
                    </a:srgbClr>
                  </a:solidFill>
                  <a:effectLst/>
                  <a:highlight>
                    <a:srgbClr val="008080"/>
                  </a:highlight>
                  <a:uLnTx/>
                  <a:uFillTx/>
                  <a:latin typeface="Helvetica Light"/>
                  <a:sym typeface="Helvetica Light"/>
                </a:rPr>
                <a:t>  </a:t>
              </a:r>
              <a:endPara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008080"/>
                </a:highlight>
                <a:uLnTx/>
                <a:uFillTx/>
                <a:latin typeface="Helvetica Light"/>
                <a:sym typeface="Helvetica Light"/>
              </a:endParaRPr>
            </a:p>
          </p:txBody>
        </p:sp>
        <p:sp>
          <p:nvSpPr>
            <p:cNvPr id="15" name="Rounded Rectangle 17">
              <a:extLst>
                <a:ext uri="{FF2B5EF4-FFF2-40B4-BE49-F238E27FC236}">
                  <a16:creationId xmlns:a16="http://schemas.microsoft.com/office/drawing/2014/main" id="{FDBCEB3E-EE79-4649-80DC-D8370F042EED}"/>
                </a:ext>
              </a:extLst>
            </p:cNvPr>
            <p:cNvSpPr/>
            <p:nvPr/>
          </p:nvSpPr>
          <p:spPr bwMode="auto">
            <a:xfrm>
              <a:off x="899592" y="3249872"/>
              <a:ext cx="2372299" cy="968837"/>
            </a:xfrm>
            <a:prstGeom prst="roundRect">
              <a:avLst>
                <a:gd name="adj" fmla="val 4009"/>
              </a:avLst>
            </a:prstGeom>
            <a:gradFill flip="none" rotWithShape="1">
              <a:gsLst>
                <a:gs pos="0">
                  <a:schemeClr val="accent1">
                    <a:lumMod val="75000"/>
                  </a:schemeClr>
                </a:gs>
                <a:gs pos="50000">
                  <a:schemeClr val="accent1"/>
                </a:gs>
              </a:gsLst>
              <a:lin ang="16200000" scaled="1"/>
              <a:tileRect/>
            </a:gradFill>
            <a:ln w="25400">
              <a:noFill/>
              <a:miter lim="800000"/>
              <a:headEnd/>
              <a:tailEnd/>
            </a:ln>
            <a:effectLst>
              <a:innerShdw blurRad="584200">
                <a:prstClr val="black">
                  <a:alpha val="45000"/>
                </a:prstClr>
              </a:innerShdw>
            </a:effectLst>
          </p:spPr>
          <p:txBody>
            <a:bodyPr wrap="square" lIns="67500" anchor="ctr"/>
            <a:lstStyle/>
            <a:p>
              <a:pPr marL="0" marR="0" lvl="0" indent="0" algn="ctr" defTabSz="309563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35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itchFamily="34" charset="0"/>
                  <a:cs typeface="Arial" pitchFamily="34" charset="0"/>
                  <a:sym typeface="Helvetica Light"/>
                </a:rPr>
                <a:t>Product Proofing &amp; Publishing</a:t>
              </a:r>
            </a:p>
          </p:txBody>
        </p:sp>
        <p:sp>
          <p:nvSpPr>
            <p:cNvPr id="16" name="Rounded Rectangle 19">
              <a:extLst>
                <a:ext uri="{FF2B5EF4-FFF2-40B4-BE49-F238E27FC236}">
                  <a16:creationId xmlns:a16="http://schemas.microsoft.com/office/drawing/2014/main" id="{8871D65A-8ACB-4DCD-9A70-F036F444D6E0}"/>
                </a:ext>
              </a:extLst>
            </p:cNvPr>
            <p:cNvSpPr/>
            <p:nvPr/>
          </p:nvSpPr>
          <p:spPr bwMode="auto">
            <a:xfrm>
              <a:off x="899592" y="4471453"/>
              <a:ext cx="2372299" cy="971785"/>
            </a:xfrm>
            <a:prstGeom prst="roundRect">
              <a:avLst>
                <a:gd name="adj" fmla="val 4009"/>
              </a:avLst>
            </a:prstGeom>
            <a:gradFill flip="none" rotWithShape="1">
              <a:gsLst>
                <a:gs pos="0">
                  <a:schemeClr val="accent1">
                    <a:lumMod val="75000"/>
                  </a:schemeClr>
                </a:gs>
                <a:gs pos="50000">
                  <a:schemeClr val="accent1"/>
                </a:gs>
              </a:gsLst>
              <a:lin ang="16200000" scaled="1"/>
              <a:tileRect/>
            </a:gradFill>
            <a:ln w="25400">
              <a:noFill/>
              <a:miter lim="800000"/>
              <a:headEnd/>
              <a:tailEnd/>
            </a:ln>
            <a:effectLst>
              <a:innerShdw blurRad="584200">
                <a:prstClr val="black">
                  <a:alpha val="45000"/>
                </a:prstClr>
              </a:innerShdw>
            </a:effectLst>
          </p:spPr>
          <p:txBody>
            <a:bodyPr wrap="square" lIns="67500" anchor="ctr"/>
            <a:lstStyle/>
            <a:p>
              <a:pPr marL="0" marR="0" lvl="0" indent="0" algn="ctr" defTabSz="309563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35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itchFamily="34" charset="0"/>
                  <a:cs typeface="Arial" pitchFamily="34" charset="0"/>
                  <a:sym typeface="Helvetica Light"/>
                </a:rPr>
                <a:t>Product Catalogue</a:t>
              </a:r>
            </a:p>
          </p:txBody>
        </p:sp>
        <p:grpSp>
          <p:nvGrpSpPr>
            <p:cNvPr id="17" name="Group 6">
              <a:extLst>
                <a:ext uri="{FF2B5EF4-FFF2-40B4-BE49-F238E27FC236}">
                  <a16:creationId xmlns:a16="http://schemas.microsoft.com/office/drawing/2014/main" id="{49C21D65-2382-4AE0-A15C-4D1B4C07B7E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347386" y="2013315"/>
              <a:ext cx="5105312" cy="961766"/>
              <a:chOff x="2819400" y="2057401"/>
              <a:chExt cx="5153025" cy="1066799"/>
            </a:xfrm>
          </p:grpSpPr>
          <p:sp>
            <p:nvSpPr>
              <p:cNvPr id="27" name="Freeform 5">
                <a:extLst>
                  <a:ext uri="{FF2B5EF4-FFF2-40B4-BE49-F238E27FC236}">
                    <a16:creationId xmlns:a16="http://schemas.microsoft.com/office/drawing/2014/main" id="{25135938-D62D-4D92-A65D-EDB14CFF76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19400" y="2057401"/>
                <a:ext cx="5153025" cy="1066799"/>
              </a:xfrm>
              <a:custGeom>
                <a:avLst/>
                <a:gdLst>
                  <a:gd name="T0" fmla="*/ 0 w 2034"/>
                  <a:gd name="T1" fmla="*/ 246 h 654"/>
                  <a:gd name="T2" fmla="*/ 0 w 2034"/>
                  <a:gd name="T3" fmla="*/ 0 h 654"/>
                  <a:gd name="T4" fmla="*/ 2034 w 2034"/>
                  <a:gd name="T5" fmla="*/ 0 h 654"/>
                  <a:gd name="T6" fmla="*/ 2034 w 2034"/>
                  <a:gd name="T7" fmla="*/ 654 h 654"/>
                  <a:gd name="T8" fmla="*/ 3 w 2034"/>
                  <a:gd name="T9" fmla="*/ 654 h 654"/>
                  <a:gd name="T10" fmla="*/ 3 w 2034"/>
                  <a:gd name="T11" fmla="*/ 438 h 654"/>
                  <a:gd name="T12" fmla="*/ 239 w 2034"/>
                  <a:gd name="T13" fmla="*/ 438 h 654"/>
                  <a:gd name="T14" fmla="*/ 239 w 2034"/>
                  <a:gd name="T15" fmla="*/ 502 h 654"/>
                  <a:gd name="T16" fmla="*/ 361 w 2034"/>
                  <a:gd name="T17" fmla="*/ 344 h 654"/>
                  <a:gd name="T18" fmla="*/ 241 w 2034"/>
                  <a:gd name="T19" fmla="*/ 178 h 654"/>
                  <a:gd name="T20" fmla="*/ 241 w 2034"/>
                  <a:gd name="T21" fmla="*/ 244 h 654"/>
                  <a:gd name="T22" fmla="*/ 0 w 2034"/>
                  <a:gd name="T23" fmla="*/ 246 h 6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034" h="654">
                    <a:moveTo>
                      <a:pt x="0" y="246"/>
                    </a:moveTo>
                    <a:lnTo>
                      <a:pt x="0" y="0"/>
                    </a:lnTo>
                    <a:lnTo>
                      <a:pt x="2034" y="0"/>
                    </a:lnTo>
                    <a:lnTo>
                      <a:pt x="2034" y="654"/>
                    </a:lnTo>
                    <a:lnTo>
                      <a:pt x="3" y="654"/>
                    </a:lnTo>
                    <a:lnTo>
                      <a:pt x="3" y="438"/>
                    </a:lnTo>
                    <a:lnTo>
                      <a:pt x="239" y="438"/>
                    </a:lnTo>
                    <a:lnTo>
                      <a:pt x="239" y="502"/>
                    </a:lnTo>
                    <a:lnTo>
                      <a:pt x="361" y="344"/>
                    </a:lnTo>
                    <a:lnTo>
                      <a:pt x="241" y="178"/>
                    </a:lnTo>
                    <a:lnTo>
                      <a:pt x="241" y="244"/>
                    </a:lnTo>
                    <a:lnTo>
                      <a:pt x="0" y="246"/>
                    </a:lnTo>
                    <a:close/>
                  </a:path>
                </a:pathLst>
              </a:custGeom>
              <a:gradFill>
                <a:gsLst>
                  <a:gs pos="1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0" scaled="1"/>
              </a:gradFill>
              <a:ln>
                <a:noFill/>
              </a:ln>
              <a:effectLst/>
            </p:spPr>
            <p:txBody>
              <a:bodyPr lIns="31780" tIns="31780" rIns="31780" bIns="31780" anchor="ctr" anchorCtr="1"/>
              <a:lstStyle/>
              <a:p>
                <a:pPr marL="0" marR="0" lvl="0" indent="0" algn="ctr" defTabSz="309563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 Light"/>
                  <a:sym typeface="Helvetica Light"/>
                </a:endParaRPr>
              </a:p>
            </p:txBody>
          </p:sp>
          <p:sp>
            <p:nvSpPr>
              <p:cNvPr id="28" name="Rectangle 2">
                <a:extLst>
                  <a:ext uri="{FF2B5EF4-FFF2-40B4-BE49-F238E27FC236}">
                    <a16:creationId xmlns:a16="http://schemas.microsoft.com/office/drawing/2014/main" id="{2B0A69FB-526F-4C07-8876-B6BE02DCAC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6086" y="2303882"/>
                <a:ext cx="4196924" cy="71441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ctr" defTabSz="309563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6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Helvetica Light"/>
                    <a:sym typeface="Helvetica Light"/>
                  </a:rPr>
                  <a:t>Central product design capability for all product lines </a:t>
                </a:r>
                <a:endParaRPr kumimoji="0" lang="el-GR" sz="1406" b="1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Helvetica Light"/>
                  <a:sym typeface="Helvetica Light"/>
                </a:endParaRPr>
              </a:p>
            </p:txBody>
          </p:sp>
        </p:grpSp>
        <p:grpSp>
          <p:nvGrpSpPr>
            <p:cNvPr id="18" name="Group 7">
              <a:extLst>
                <a:ext uri="{FF2B5EF4-FFF2-40B4-BE49-F238E27FC236}">
                  <a16:creationId xmlns:a16="http://schemas.microsoft.com/office/drawing/2014/main" id="{D4DEEE4C-5F8F-4990-85E8-7BF8E7B6A9B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347386" y="3258459"/>
              <a:ext cx="5257062" cy="960335"/>
              <a:chOff x="2819400" y="3454845"/>
              <a:chExt cx="5306193" cy="1065410"/>
            </a:xfrm>
          </p:grpSpPr>
          <p:sp>
            <p:nvSpPr>
              <p:cNvPr id="25" name="Freeform 5">
                <a:extLst>
                  <a:ext uri="{FF2B5EF4-FFF2-40B4-BE49-F238E27FC236}">
                    <a16:creationId xmlns:a16="http://schemas.microsoft.com/office/drawing/2014/main" id="{1D53D306-00DE-47B7-BD0C-266F673711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19400" y="3454845"/>
                <a:ext cx="5153025" cy="1065410"/>
              </a:xfrm>
              <a:custGeom>
                <a:avLst/>
                <a:gdLst>
                  <a:gd name="T0" fmla="*/ 0 w 2034"/>
                  <a:gd name="T1" fmla="*/ 246 h 654"/>
                  <a:gd name="T2" fmla="*/ 0 w 2034"/>
                  <a:gd name="T3" fmla="*/ 0 h 654"/>
                  <a:gd name="T4" fmla="*/ 2034 w 2034"/>
                  <a:gd name="T5" fmla="*/ 0 h 654"/>
                  <a:gd name="T6" fmla="*/ 2034 w 2034"/>
                  <a:gd name="T7" fmla="*/ 654 h 654"/>
                  <a:gd name="T8" fmla="*/ 3 w 2034"/>
                  <a:gd name="T9" fmla="*/ 654 h 654"/>
                  <a:gd name="T10" fmla="*/ 3 w 2034"/>
                  <a:gd name="T11" fmla="*/ 438 h 654"/>
                  <a:gd name="T12" fmla="*/ 239 w 2034"/>
                  <a:gd name="T13" fmla="*/ 438 h 654"/>
                  <a:gd name="T14" fmla="*/ 239 w 2034"/>
                  <a:gd name="T15" fmla="*/ 502 h 654"/>
                  <a:gd name="T16" fmla="*/ 361 w 2034"/>
                  <a:gd name="T17" fmla="*/ 344 h 654"/>
                  <a:gd name="T18" fmla="*/ 241 w 2034"/>
                  <a:gd name="T19" fmla="*/ 178 h 654"/>
                  <a:gd name="T20" fmla="*/ 241 w 2034"/>
                  <a:gd name="T21" fmla="*/ 244 h 654"/>
                  <a:gd name="T22" fmla="*/ 0 w 2034"/>
                  <a:gd name="T23" fmla="*/ 246 h 6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034" h="654">
                    <a:moveTo>
                      <a:pt x="0" y="246"/>
                    </a:moveTo>
                    <a:lnTo>
                      <a:pt x="0" y="0"/>
                    </a:lnTo>
                    <a:lnTo>
                      <a:pt x="2034" y="0"/>
                    </a:lnTo>
                    <a:lnTo>
                      <a:pt x="2034" y="654"/>
                    </a:lnTo>
                    <a:lnTo>
                      <a:pt x="3" y="654"/>
                    </a:lnTo>
                    <a:lnTo>
                      <a:pt x="3" y="438"/>
                    </a:lnTo>
                    <a:lnTo>
                      <a:pt x="239" y="438"/>
                    </a:lnTo>
                    <a:lnTo>
                      <a:pt x="239" y="502"/>
                    </a:lnTo>
                    <a:lnTo>
                      <a:pt x="361" y="344"/>
                    </a:lnTo>
                    <a:lnTo>
                      <a:pt x="241" y="178"/>
                    </a:lnTo>
                    <a:lnTo>
                      <a:pt x="241" y="244"/>
                    </a:lnTo>
                    <a:lnTo>
                      <a:pt x="0" y="246"/>
                    </a:lnTo>
                    <a:close/>
                  </a:path>
                </a:pathLst>
              </a:custGeom>
              <a:gradFill>
                <a:gsLst>
                  <a:gs pos="1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0" scaled="1"/>
              </a:gradFill>
              <a:ln>
                <a:noFill/>
              </a:ln>
              <a:effectLst/>
            </p:spPr>
            <p:txBody>
              <a:bodyPr lIns="31780" tIns="31780" rIns="31780" bIns="31780" anchor="ctr" anchorCtr="1"/>
              <a:lstStyle/>
              <a:p>
                <a:pPr marL="0" marR="0" lvl="0" indent="0" algn="ctr" defTabSz="309563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 Light"/>
                  <a:sym typeface="Helvetica Light"/>
                </a:endParaRPr>
              </a:p>
            </p:txBody>
          </p:sp>
          <p:sp>
            <p:nvSpPr>
              <p:cNvPr id="26" name="Rectangle 3">
                <a:extLst>
                  <a:ext uri="{FF2B5EF4-FFF2-40B4-BE49-F238E27FC236}">
                    <a16:creationId xmlns:a16="http://schemas.microsoft.com/office/drawing/2014/main" id="{649AE523-BC8C-40C7-BEBA-23204D750D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75500" y="3826653"/>
                <a:ext cx="4350093" cy="4201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 marL="0" marR="0" lvl="0" indent="0" algn="ctr" defTabSz="309563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6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Helvetica Light"/>
                    <a:sym typeface="Helvetica Light"/>
                  </a:rPr>
                  <a:t>Controlled product lifecycle management </a:t>
                </a:r>
              </a:p>
            </p:txBody>
          </p:sp>
        </p:grpSp>
        <p:grpSp>
          <p:nvGrpSpPr>
            <p:cNvPr id="21" name="Group 8">
              <a:extLst>
                <a:ext uri="{FF2B5EF4-FFF2-40B4-BE49-F238E27FC236}">
                  <a16:creationId xmlns:a16="http://schemas.microsoft.com/office/drawing/2014/main" id="{D55CA2BF-2EEE-402E-A636-00CAC9D35C7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347386" y="4472116"/>
              <a:ext cx="5105312" cy="971784"/>
              <a:chOff x="2819400" y="4876801"/>
              <a:chExt cx="5153025" cy="1077913"/>
            </a:xfrm>
          </p:grpSpPr>
          <p:sp>
            <p:nvSpPr>
              <p:cNvPr id="23" name="Freeform 5">
                <a:extLst>
                  <a:ext uri="{FF2B5EF4-FFF2-40B4-BE49-F238E27FC236}">
                    <a16:creationId xmlns:a16="http://schemas.microsoft.com/office/drawing/2014/main" id="{C9735C16-52C5-4118-BA52-78CFD1483E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19400" y="4876801"/>
                <a:ext cx="5153025" cy="1077913"/>
              </a:xfrm>
              <a:custGeom>
                <a:avLst/>
                <a:gdLst>
                  <a:gd name="T0" fmla="*/ 0 w 2034"/>
                  <a:gd name="T1" fmla="*/ 246 h 654"/>
                  <a:gd name="T2" fmla="*/ 0 w 2034"/>
                  <a:gd name="T3" fmla="*/ 0 h 654"/>
                  <a:gd name="T4" fmla="*/ 2034 w 2034"/>
                  <a:gd name="T5" fmla="*/ 0 h 654"/>
                  <a:gd name="T6" fmla="*/ 2034 w 2034"/>
                  <a:gd name="T7" fmla="*/ 654 h 654"/>
                  <a:gd name="T8" fmla="*/ 3 w 2034"/>
                  <a:gd name="T9" fmla="*/ 654 h 654"/>
                  <a:gd name="T10" fmla="*/ 3 w 2034"/>
                  <a:gd name="T11" fmla="*/ 438 h 654"/>
                  <a:gd name="T12" fmla="*/ 239 w 2034"/>
                  <a:gd name="T13" fmla="*/ 438 h 654"/>
                  <a:gd name="T14" fmla="*/ 239 w 2034"/>
                  <a:gd name="T15" fmla="*/ 502 h 654"/>
                  <a:gd name="T16" fmla="*/ 361 w 2034"/>
                  <a:gd name="T17" fmla="*/ 344 h 654"/>
                  <a:gd name="T18" fmla="*/ 241 w 2034"/>
                  <a:gd name="T19" fmla="*/ 178 h 654"/>
                  <a:gd name="T20" fmla="*/ 241 w 2034"/>
                  <a:gd name="T21" fmla="*/ 244 h 654"/>
                  <a:gd name="T22" fmla="*/ 0 w 2034"/>
                  <a:gd name="T23" fmla="*/ 246 h 6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034" h="654">
                    <a:moveTo>
                      <a:pt x="0" y="246"/>
                    </a:moveTo>
                    <a:lnTo>
                      <a:pt x="0" y="0"/>
                    </a:lnTo>
                    <a:lnTo>
                      <a:pt x="2034" y="0"/>
                    </a:lnTo>
                    <a:lnTo>
                      <a:pt x="2034" y="654"/>
                    </a:lnTo>
                    <a:lnTo>
                      <a:pt x="3" y="654"/>
                    </a:lnTo>
                    <a:lnTo>
                      <a:pt x="3" y="438"/>
                    </a:lnTo>
                    <a:lnTo>
                      <a:pt x="239" y="438"/>
                    </a:lnTo>
                    <a:lnTo>
                      <a:pt x="239" y="502"/>
                    </a:lnTo>
                    <a:lnTo>
                      <a:pt x="361" y="344"/>
                    </a:lnTo>
                    <a:lnTo>
                      <a:pt x="241" y="178"/>
                    </a:lnTo>
                    <a:lnTo>
                      <a:pt x="241" y="244"/>
                    </a:lnTo>
                    <a:lnTo>
                      <a:pt x="0" y="246"/>
                    </a:lnTo>
                    <a:close/>
                  </a:path>
                </a:pathLst>
              </a:custGeom>
              <a:gradFill>
                <a:gsLst>
                  <a:gs pos="1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0" scaled="1"/>
              </a:gradFill>
              <a:ln>
                <a:noFill/>
              </a:ln>
              <a:effectLst/>
            </p:spPr>
            <p:txBody>
              <a:bodyPr lIns="31780" tIns="31780" rIns="31780" bIns="31780" anchor="ctr" anchorCtr="1"/>
              <a:lstStyle/>
              <a:p>
                <a:pPr marL="0" marR="0" lvl="0" indent="0" algn="ctr" defTabSz="309563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 Light"/>
                  <a:sym typeface="Helvetica Light"/>
                </a:endParaRPr>
              </a:p>
            </p:txBody>
          </p:sp>
          <p:sp>
            <p:nvSpPr>
              <p:cNvPr id="24" name="Rectangle 4">
                <a:extLst>
                  <a:ext uri="{FF2B5EF4-FFF2-40B4-BE49-F238E27FC236}">
                    <a16:creationId xmlns:a16="http://schemas.microsoft.com/office/drawing/2014/main" id="{050A86A4-D4F8-45BD-90AA-95F93152C9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10001" y="5074258"/>
                <a:ext cx="3886200" cy="7144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ctr" defTabSz="309563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6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Helvetica Light"/>
                    <a:sym typeface="Helvetica Light"/>
                  </a:rPr>
                  <a:t>Centralization of products/services offered by the bank</a:t>
                </a:r>
                <a:endParaRPr kumimoji="0" lang="el-GR" sz="1406" b="1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Helvetica Light"/>
                  <a:sym typeface="Helvetica Light"/>
                </a:endParaRPr>
              </a:p>
            </p:txBody>
          </p:sp>
        </p:grpSp>
        <p:sp>
          <p:nvSpPr>
            <p:cNvPr id="22" name="Rectangle 2">
              <a:extLst>
                <a:ext uri="{FF2B5EF4-FFF2-40B4-BE49-F238E27FC236}">
                  <a16:creationId xmlns:a16="http://schemas.microsoft.com/office/drawing/2014/main" id="{2B10BFCD-0CB7-40E0-8D73-42B8F71CC5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89893" y="922695"/>
              <a:ext cx="4133663" cy="6440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marL="0" marR="0" lvl="0" indent="0" algn="ctr" defTabSz="309563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6" b="1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Helvetica Light"/>
                  <a:sym typeface="Helvetica Light"/>
                </a:rPr>
                <a:t>Flexible definition of reusable components, product families and products with inheritance</a:t>
              </a:r>
              <a:endParaRPr kumimoji="0" lang="el-GR" sz="1406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Helvetica Light"/>
                <a:sym typeface="Helvetica Light"/>
              </a:endParaRPr>
            </a:p>
          </p:txBody>
        </p:sp>
      </p:grp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FC8AB44-5718-41E9-8E09-7A405A3869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FC74CF-8B03-5D41-97A3-DD76EB0CCB80}" type="slidenum">
              <a:rPr lang="ru-RU" smtClean="0"/>
              <a:t>28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598495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Изображение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8901"/>
            <a:ext cx="8530938" cy="554793"/>
          </a:xfrm>
          <a:prstGeom prst="rect">
            <a:avLst/>
          </a:prstGeom>
        </p:spPr>
      </p:pic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-1" y="43960"/>
            <a:ext cx="8686801" cy="461738"/>
          </a:xfrm>
        </p:spPr>
        <p:txBody>
          <a:bodyPr>
            <a:normAutofit/>
          </a:bodyPr>
          <a:lstStyle/>
          <a:p>
            <a:pPr algn="l"/>
            <a:r>
              <a:rPr lang="ru-RU" sz="1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Arrangement Architecture - Key benefits</a:t>
            </a:r>
            <a:endParaRPr lang="ru-RU" sz="18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9" name="Изображение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9069" y="214039"/>
            <a:ext cx="740976" cy="326930"/>
          </a:xfrm>
          <a:prstGeom prst="rect">
            <a:avLst/>
          </a:prstGeom>
        </p:spPr>
      </p:pic>
      <p:pic>
        <p:nvPicPr>
          <p:cNvPr id="19" name="Изображение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9873" y="3290308"/>
            <a:ext cx="1623971" cy="1863011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09" y="4767262"/>
            <a:ext cx="1260555" cy="307749"/>
          </a:xfrm>
          <a:prstGeom prst="rect">
            <a:avLst/>
          </a:prstGeom>
        </p:spPr>
      </p:pic>
      <p:grpSp>
        <p:nvGrpSpPr>
          <p:cNvPr id="29" name="Group 3">
            <a:extLst>
              <a:ext uri="{FF2B5EF4-FFF2-40B4-BE49-F238E27FC236}">
                <a16:creationId xmlns:a16="http://schemas.microsoft.com/office/drawing/2014/main" id="{49496734-18D2-4B9A-B211-565D017835D4}"/>
              </a:ext>
            </a:extLst>
          </p:cNvPr>
          <p:cNvGrpSpPr/>
          <p:nvPr/>
        </p:nvGrpSpPr>
        <p:grpSpPr>
          <a:xfrm>
            <a:off x="734186" y="742646"/>
            <a:ext cx="7246658" cy="3827862"/>
            <a:chOff x="899592" y="845458"/>
            <a:chExt cx="7704856" cy="4598437"/>
          </a:xfrm>
        </p:grpSpPr>
        <p:sp>
          <p:nvSpPr>
            <p:cNvPr id="30" name="Rounded Rectangle 13">
              <a:extLst>
                <a:ext uri="{FF2B5EF4-FFF2-40B4-BE49-F238E27FC236}">
                  <a16:creationId xmlns:a16="http://schemas.microsoft.com/office/drawing/2014/main" id="{5F4395E7-6F4E-4094-9B7D-5781B72214BC}"/>
                </a:ext>
              </a:extLst>
            </p:cNvPr>
            <p:cNvSpPr/>
            <p:nvPr/>
          </p:nvSpPr>
          <p:spPr bwMode="auto">
            <a:xfrm>
              <a:off x="899592" y="845458"/>
              <a:ext cx="2372299" cy="923236"/>
            </a:xfrm>
            <a:prstGeom prst="roundRect">
              <a:avLst>
                <a:gd name="adj" fmla="val 4009"/>
              </a:avLst>
            </a:prstGeom>
            <a:gradFill flip="none" rotWithShape="1">
              <a:gsLst>
                <a:gs pos="0">
                  <a:schemeClr val="accent1">
                    <a:lumMod val="75000"/>
                  </a:schemeClr>
                </a:gs>
                <a:gs pos="50000">
                  <a:schemeClr val="accent1"/>
                </a:gs>
              </a:gsLst>
              <a:lin ang="16200000" scaled="1"/>
              <a:tileRect/>
            </a:gradFill>
            <a:ln w="25400">
              <a:noFill/>
              <a:miter lim="800000"/>
              <a:headEnd/>
              <a:tailEnd/>
            </a:ln>
            <a:effectLst>
              <a:innerShdw blurRad="584200">
                <a:prstClr val="black">
                  <a:alpha val="45000"/>
                </a:prstClr>
              </a:innerShdw>
            </a:effectLst>
          </p:spPr>
          <p:txBody>
            <a:bodyPr wrap="square" lIns="67500" anchor="ctr"/>
            <a:lstStyle/>
            <a:p>
              <a:pPr marL="0" marR="0" lvl="0" indent="0" algn="ctr" defTabSz="309563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6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itchFamily="34" charset="0"/>
                  <a:cs typeface="Arial" pitchFamily="34" charset="0"/>
                  <a:sym typeface="Helvetica Light"/>
                </a:rPr>
                <a:t>Activity Based</a:t>
              </a:r>
              <a:endParaRPr kumimoji="0" lang="en-GB" sz="135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cs typeface="Arial" pitchFamily="34" charset="0"/>
                <a:sym typeface="Helvetica Light"/>
              </a:endParaRPr>
            </a:p>
          </p:txBody>
        </p:sp>
        <p:sp>
          <p:nvSpPr>
            <p:cNvPr id="31" name="Rounded Rectangle 15">
              <a:extLst>
                <a:ext uri="{FF2B5EF4-FFF2-40B4-BE49-F238E27FC236}">
                  <a16:creationId xmlns:a16="http://schemas.microsoft.com/office/drawing/2014/main" id="{43A18FD0-02A0-4647-BECE-FBCD200E05A9}"/>
                </a:ext>
              </a:extLst>
            </p:cNvPr>
            <p:cNvSpPr/>
            <p:nvPr/>
          </p:nvSpPr>
          <p:spPr bwMode="auto">
            <a:xfrm>
              <a:off x="899592" y="2013316"/>
              <a:ext cx="2372299" cy="961766"/>
            </a:xfrm>
            <a:prstGeom prst="roundRect">
              <a:avLst>
                <a:gd name="adj" fmla="val 4009"/>
              </a:avLst>
            </a:prstGeom>
            <a:gradFill flip="none" rotWithShape="1">
              <a:gsLst>
                <a:gs pos="0">
                  <a:schemeClr val="accent1">
                    <a:lumMod val="75000"/>
                  </a:schemeClr>
                </a:gs>
                <a:gs pos="50000">
                  <a:schemeClr val="accent1"/>
                </a:gs>
              </a:gsLst>
              <a:lin ang="16200000" scaled="1"/>
              <a:tileRect/>
            </a:gradFill>
            <a:ln w="25400">
              <a:noFill/>
              <a:miter lim="800000"/>
              <a:headEnd/>
              <a:tailEnd/>
            </a:ln>
            <a:effectLst>
              <a:innerShdw blurRad="584200">
                <a:prstClr val="black">
                  <a:alpha val="45000"/>
                </a:prstClr>
              </a:innerShdw>
            </a:effectLst>
          </p:spPr>
          <p:txBody>
            <a:bodyPr wrap="square" lIns="67500" anchor="ctr"/>
            <a:lstStyle/>
            <a:p>
              <a:pPr marL="0" marR="0" lvl="0" indent="0" algn="ctr" defTabSz="309563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35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itchFamily="34" charset="0"/>
                  <a:cs typeface="Arial" pitchFamily="34" charset="0"/>
                  <a:sym typeface="Helvetica Light"/>
                </a:rPr>
                <a:t>Negotiation Rules</a:t>
              </a:r>
            </a:p>
          </p:txBody>
        </p:sp>
        <p:sp>
          <p:nvSpPr>
            <p:cNvPr id="32" name="Freeform 5">
              <a:extLst>
                <a:ext uri="{FF2B5EF4-FFF2-40B4-BE49-F238E27FC236}">
                  <a16:creationId xmlns:a16="http://schemas.microsoft.com/office/drawing/2014/main" id="{43AB4E75-5053-4DAC-8869-14D41DEF3E6E}"/>
                </a:ext>
              </a:extLst>
            </p:cNvPr>
            <p:cNvSpPr>
              <a:spLocks/>
            </p:cNvSpPr>
            <p:nvPr/>
          </p:nvSpPr>
          <p:spPr bwMode="auto">
            <a:xfrm>
              <a:off x="3347386" y="845458"/>
              <a:ext cx="5094303" cy="923124"/>
            </a:xfrm>
            <a:custGeom>
              <a:avLst/>
              <a:gdLst>
                <a:gd name="T0" fmla="*/ 0 w 2034"/>
                <a:gd name="T1" fmla="*/ 246 h 654"/>
                <a:gd name="T2" fmla="*/ 0 w 2034"/>
                <a:gd name="T3" fmla="*/ 0 h 654"/>
                <a:gd name="T4" fmla="*/ 2034 w 2034"/>
                <a:gd name="T5" fmla="*/ 0 h 654"/>
                <a:gd name="T6" fmla="*/ 2034 w 2034"/>
                <a:gd name="T7" fmla="*/ 654 h 654"/>
                <a:gd name="T8" fmla="*/ 3 w 2034"/>
                <a:gd name="T9" fmla="*/ 654 h 654"/>
                <a:gd name="T10" fmla="*/ 3 w 2034"/>
                <a:gd name="T11" fmla="*/ 438 h 654"/>
                <a:gd name="T12" fmla="*/ 239 w 2034"/>
                <a:gd name="T13" fmla="*/ 438 h 654"/>
                <a:gd name="T14" fmla="*/ 239 w 2034"/>
                <a:gd name="T15" fmla="*/ 502 h 654"/>
                <a:gd name="T16" fmla="*/ 361 w 2034"/>
                <a:gd name="T17" fmla="*/ 344 h 654"/>
                <a:gd name="T18" fmla="*/ 241 w 2034"/>
                <a:gd name="T19" fmla="*/ 178 h 654"/>
                <a:gd name="T20" fmla="*/ 241 w 2034"/>
                <a:gd name="T21" fmla="*/ 244 h 654"/>
                <a:gd name="T22" fmla="*/ 0 w 2034"/>
                <a:gd name="T23" fmla="*/ 246 h 6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34" h="654">
                  <a:moveTo>
                    <a:pt x="0" y="246"/>
                  </a:moveTo>
                  <a:lnTo>
                    <a:pt x="0" y="0"/>
                  </a:lnTo>
                  <a:lnTo>
                    <a:pt x="2034" y="0"/>
                  </a:lnTo>
                  <a:lnTo>
                    <a:pt x="2034" y="654"/>
                  </a:lnTo>
                  <a:lnTo>
                    <a:pt x="3" y="654"/>
                  </a:lnTo>
                  <a:lnTo>
                    <a:pt x="3" y="438"/>
                  </a:lnTo>
                  <a:lnTo>
                    <a:pt x="239" y="438"/>
                  </a:lnTo>
                  <a:lnTo>
                    <a:pt x="239" y="502"/>
                  </a:lnTo>
                  <a:lnTo>
                    <a:pt x="361" y="344"/>
                  </a:lnTo>
                  <a:lnTo>
                    <a:pt x="241" y="178"/>
                  </a:lnTo>
                  <a:lnTo>
                    <a:pt x="241" y="244"/>
                  </a:lnTo>
                  <a:lnTo>
                    <a:pt x="0" y="246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0" scaled="1"/>
            </a:gradFill>
            <a:ln>
              <a:noFill/>
            </a:ln>
            <a:effectLst/>
          </p:spPr>
          <p:txBody>
            <a:bodyPr lIns="31780" tIns="31780" rIns="31780" bIns="31780" anchor="ctr" anchorCtr="1"/>
            <a:lstStyle/>
            <a:p>
              <a:pPr marL="603647" marR="0" lvl="1" indent="-86916" algn="ctr" defTabSz="309563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5294">
                      <a:lumMod val="50000"/>
                    </a:srgbClr>
                  </a:solidFill>
                  <a:effectLst/>
                  <a:uLnTx/>
                  <a:uFillTx/>
                  <a:latin typeface="Helvetica Light"/>
                  <a:sym typeface="Helvetica Light"/>
                </a:rPr>
                <a:t>  </a:t>
              </a:r>
              <a:endPara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endParaRPr>
            </a:p>
          </p:txBody>
        </p:sp>
        <p:sp>
          <p:nvSpPr>
            <p:cNvPr id="33" name="Rounded Rectangle 17">
              <a:extLst>
                <a:ext uri="{FF2B5EF4-FFF2-40B4-BE49-F238E27FC236}">
                  <a16:creationId xmlns:a16="http://schemas.microsoft.com/office/drawing/2014/main" id="{604DF917-190F-49A1-BF7D-A2953E083543}"/>
                </a:ext>
              </a:extLst>
            </p:cNvPr>
            <p:cNvSpPr/>
            <p:nvPr/>
          </p:nvSpPr>
          <p:spPr bwMode="auto">
            <a:xfrm>
              <a:off x="899592" y="3249872"/>
              <a:ext cx="2372299" cy="968837"/>
            </a:xfrm>
            <a:prstGeom prst="roundRect">
              <a:avLst>
                <a:gd name="adj" fmla="val 4009"/>
              </a:avLst>
            </a:prstGeom>
            <a:gradFill flip="none" rotWithShape="1">
              <a:gsLst>
                <a:gs pos="0">
                  <a:schemeClr val="accent1">
                    <a:lumMod val="75000"/>
                  </a:schemeClr>
                </a:gs>
                <a:gs pos="50000">
                  <a:schemeClr val="accent1"/>
                </a:gs>
              </a:gsLst>
              <a:lin ang="16200000" scaled="1"/>
              <a:tileRect/>
            </a:gradFill>
            <a:ln w="25400">
              <a:noFill/>
              <a:miter lim="800000"/>
              <a:headEnd/>
              <a:tailEnd/>
            </a:ln>
            <a:effectLst>
              <a:innerShdw blurRad="584200">
                <a:prstClr val="black">
                  <a:alpha val="45000"/>
                </a:prstClr>
              </a:innerShdw>
            </a:effectLst>
          </p:spPr>
          <p:txBody>
            <a:bodyPr wrap="square" lIns="67500" anchor="ctr"/>
            <a:lstStyle/>
            <a:p>
              <a:pPr marL="0" marR="0" lvl="0" indent="0" algn="ctr" defTabSz="309563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35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itchFamily="34" charset="0"/>
                  <a:cs typeface="Arial" pitchFamily="34" charset="0"/>
                  <a:sym typeface="Helvetica Light"/>
                </a:rPr>
                <a:t>Simulations</a:t>
              </a:r>
            </a:p>
          </p:txBody>
        </p:sp>
        <p:sp>
          <p:nvSpPr>
            <p:cNvPr id="34" name="Rounded Rectangle 19">
              <a:extLst>
                <a:ext uri="{FF2B5EF4-FFF2-40B4-BE49-F238E27FC236}">
                  <a16:creationId xmlns:a16="http://schemas.microsoft.com/office/drawing/2014/main" id="{A529391A-DE02-456C-8298-FF12BD136BE0}"/>
                </a:ext>
              </a:extLst>
            </p:cNvPr>
            <p:cNvSpPr/>
            <p:nvPr/>
          </p:nvSpPr>
          <p:spPr bwMode="auto">
            <a:xfrm>
              <a:off x="899592" y="4471453"/>
              <a:ext cx="2372299" cy="971785"/>
            </a:xfrm>
            <a:prstGeom prst="roundRect">
              <a:avLst>
                <a:gd name="adj" fmla="val 4009"/>
              </a:avLst>
            </a:prstGeom>
            <a:gradFill flip="none" rotWithShape="1">
              <a:gsLst>
                <a:gs pos="0">
                  <a:schemeClr val="accent1">
                    <a:lumMod val="75000"/>
                  </a:schemeClr>
                </a:gs>
                <a:gs pos="50000">
                  <a:schemeClr val="accent1"/>
                </a:gs>
              </a:gsLst>
              <a:lin ang="16200000" scaled="1"/>
              <a:tileRect/>
            </a:gradFill>
            <a:ln w="25400">
              <a:noFill/>
              <a:miter lim="800000"/>
              <a:headEnd/>
              <a:tailEnd/>
            </a:ln>
            <a:effectLst>
              <a:innerShdw blurRad="584200">
                <a:prstClr val="black">
                  <a:alpha val="45000"/>
                </a:prstClr>
              </a:innerShdw>
            </a:effectLst>
          </p:spPr>
          <p:txBody>
            <a:bodyPr wrap="square" lIns="67500" anchor="ctr"/>
            <a:lstStyle/>
            <a:p>
              <a:pPr marL="0" marR="0" lvl="0" indent="0" algn="ctr" defTabSz="309563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6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itchFamily="34" charset="0"/>
                  <a:cs typeface="Arial" pitchFamily="34" charset="0"/>
                  <a:sym typeface="Helvetica Light"/>
                </a:rPr>
                <a:t>Soft Accounting</a:t>
              </a:r>
              <a:endParaRPr kumimoji="0" lang="en-GB" sz="135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cs typeface="Arial" pitchFamily="34" charset="0"/>
                <a:sym typeface="Helvetica Light"/>
              </a:endParaRPr>
            </a:p>
          </p:txBody>
        </p:sp>
        <p:grpSp>
          <p:nvGrpSpPr>
            <p:cNvPr id="35" name="Group 6">
              <a:extLst>
                <a:ext uri="{FF2B5EF4-FFF2-40B4-BE49-F238E27FC236}">
                  <a16:creationId xmlns:a16="http://schemas.microsoft.com/office/drawing/2014/main" id="{BB6D530B-7101-4AF3-BBC3-93A676A96C5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347386" y="2013315"/>
              <a:ext cx="5105312" cy="961766"/>
              <a:chOff x="2819400" y="2057401"/>
              <a:chExt cx="5153025" cy="1066799"/>
            </a:xfrm>
          </p:grpSpPr>
          <p:sp>
            <p:nvSpPr>
              <p:cNvPr id="43" name="Freeform 5">
                <a:extLst>
                  <a:ext uri="{FF2B5EF4-FFF2-40B4-BE49-F238E27FC236}">
                    <a16:creationId xmlns:a16="http://schemas.microsoft.com/office/drawing/2014/main" id="{2DED66DE-0637-4EB9-AFE1-4DDFD0FBEB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19400" y="2057401"/>
                <a:ext cx="5153025" cy="1066799"/>
              </a:xfrm>
              <a:custGeom>
                <a:avLst/>
                <a:gdLst>
                  <a:gd name="T0" fmla="*/ 0 w 2034"/>
                  <a:gd name="T1" fmla="*/ 246 h 654"/>
                  <a:gd name="T2" fmla="*/ 0 w 2034"/>
                  <a:gd name="T3" fmla="*/ 0 h 654"/>
                  <a:gd name="T4" fmla="*/ 2034 w 2034"/>
                  <a:gd name="T5" fmla="*/ 0 h 654"/>
                  <a:gd name="T6" fmla="*/ 2034 w 2034"/>
                  <a:gd name="T7" fmla="*/ 654 h 654"/>
                  <a:gd name="T8" fmla="*/ 3 w 2034"/>
                  <a:gd name="T9" fmla="*/ 654 h 654"/>
                  <a:gd name="T10" fmla="*/ 3 w 2034"/>
                  <a:gd name="T11" fmla="*/ 438 h 654"/>
                  <a:gd name="T12" fmla="*/ 239 w 2034"/>
                  <a:gd name="T13" fmla="*/ 438 h 654"/>
                  <a:gd name="T14" fmla="*/ 239 w 2034"/>
                  <a:gd name="T15" fmla="*/ 502 h 654"/>
                  <a:gd name="T16" fmla="*/ 361 w 2034"/>
                  <a:gd name="T17" fmla="*/ 344 h 654"/>
                  <a:gd name="T18" fmla="*/ 241 w 2034"/>
                  <a:gd name="T19" fmla="*/ 178 h 654"/>
                  <a:gd name="T20" fmla="*/ 241 w 2034"/>
                  <a:gd name="T21" fmla="*/ 244 h 654"/>
                  <a:gd name="T22" fmla="*/ 0 w 2034"/>
                  <a:gd name="T23" fmla="*/ 246 h 6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034" h="654">
                    <a:moveTo>
                      <a:pt x="0" y="246"/>
                    </a:moveTo>
                    <a:lnTo>
                      <a:pt x="0" y="0"/>
                    </a:lnTo>
                    <a:lnTo>
                      <a:pt x="2034" y="0"/>
                    </a:lnTo>
                    <a:lnTo>
                      <a:pt x="2034" y="654"/>
                    </a:lnTo>
                    <a:lnTo>
                      <a:pt x="3" y="654"/>
                    </a:lnTo>
                    <a:lnTo>
                      <a:pt x="3" y="438"/>
                    </a:lnTo>
                    <a:lnTo>
                      <a:pt x="239" y="438"/>
                    </a:lnTo>
                    <a:lnTo>
                      <a:pt x="239" y="502"/>
                    </a:lnTo>
                    <a:lnTo>
                      <a:pt x="361" y="344"/>
                    </a:lnTo>
                    <a:lnTo>
                      <a:pt x="241" y="178"/>
                    </a:lnTo>
                    <a:lnTo>
                      <a:pt x="241" y="244"/>
                    </a:lnTo>
                    <a:lnTo>
                      <a:pt x="0" y="246"/>
                    </a:lnTo>
                    <a:close/>
                  </a:path>
                </a:pathLst>
              </a:cu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0" scaled="1"/>
              </a:gradFill>
              <a:ln>
                <a:noFill/>
              </a:ln>
              <a:effectLst/>
            </p:spPr>
            <p:txBody>
              <a:bodyPr lIns="31780" tIns="31780" rIns="31780" bIns="31780" anchor="ctr" anchorCtr="1"/>
              <a:lstStyle/>
              <a:p>
                <a:pPr marL="0" marR="0" lvl="0" indent="0" algn="ctr" defTabSz="309563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 Light"/>
                  <a:sym typeface="Helvetica Light"/>
                </a:endParaRPr>
              </a:p>
            </p:txBody>
          </p:sp>
          <p:sp>
            <p:nvSpPr>
              <p:cNvPr id="44" name="Rectangle 2">
                <a:extLst>
                  <a:ext uri="{FF2B5EF4-FFF2-40B4-BE49-F238E27FC236}">
                    <a16:creationId xmlns:a16="http://schemas.microsoft.com/office/drawing/2014/main" id="{DC9D97EC-888E-4D6E-939E-B1C035F1B1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6086" y="2287950"/>
                <a:ext cx="4196924" cy="6995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ctr" defTabSz="309563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6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Helvetica Light"/>
                    <a:sym typeface="Helvetica Light"/>
                  </a:rPr>
                  <a:t>Controlled, parameter-driven contract personalization</a:t>
                </a:r>
                <a:endParaRPr kumimoji="0" lang="el-GR" sz="1406" b="1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Helvetica Light"/>
                  <a:sym typeface="Helvetica Light"/>
                </a:endParaRPr>
              </a:p>
            </p:txBody>
          </p:sp>
        </p:grpSp>
        <p:grpSp>
          <p:nvGrpSpPr>
            <p:cNvPr id="36" name="Group 7">
              <a:extLst>
                <a:ext uri="{FF2B5EF4-FFF2-40B4-BE49-F238E27FC236}">
                  <a16:creationId xmlns:a16="http://schemas.microsoft.com/office/drawing/2014/main" id="{4DEA0292-BDD3-4AC5-8549-40EAAC5FA94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347386" y="3258459"/>
              <a:ext cx="5257062" cy="960335"/>
              <a:chOff x="2819400" y="3454845"/>
              <a:chExt cx="5306193" cy="1065410"/>
            </a:xfrm>
          </p:grpSpPr>
          <p:sp>
            <p:nvSpPr>
              <p:cNvPr id="41" name="Freeform 5">
                <a:extLst>
                  <a:ext uri="{FF2B5EF4-FFF2-40B4-BE49-F238E27FC236}">
                    <a16:creationId xmlns:a16="http://schemas.microsoft.com/office/drawing/2014/main" id="{BE104242-4588-4EDB-AAC0-B796647A6A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19400" y="3454845"/>
                <a:ext cx="5153025" cy="1065410"/>
              </a:xfrm>
              <a:custGeom>
                <a:avLst/>
                <a:gdLst>
                  <a:gd name="T0" fmla="*/ 0 w 2034"/>
                  <a:gd name="T1" fmla="*/ 246 h 654"/>
                  <a:gd name="T2" fmla="*/ 0 w 2034"/>
                  <a:gd name="T3" fmla="*/ 0 h 654"/>
                  <a:gd name="T4" fmla="*/ 2034 w 2034"/>
                  <a:gd name="T5" fmla="*/ 0 h 654"/>
                  <a:gd name="T6" fmla="*/ 2034 w 2034"/>
                  <a:gd name="T7" fmla="*/ 654 h 654"/>
                  <a:gd name="T8" fmla="*/ 3 w 2034"/>
                  <a:gd name="T9" fmla="*/ 654 h 654"/>
                  <a:gd name="T10" fmla="*/ 3 w 2034"/>
                  <a:gd name="T11" fmla="*/ 438 h 654"/>
                  <a:gd name="T12" fmla="*/ 239 w 2034"/>
                  <a:gd name="T13" fmla="*/ 438 h 654"/>
                  <a:gd name="T14" fmla="*/ 239 w 2034"/>
                  <a:gd name="T15" fmla="*/ 502 h 654"/>
                  <a:gd name="T16" fmla="*/ 361 w 2034"/>
                  <a:gd name="T17" fmla="*/ 344 h 654"/>
                  <a:gd name="T18" fmla="*/ 241 w 2034"/>
                  <a:gd name="T19" fmla="*/ 178 h 654"/>
                  <a:gd name="T20" fmla="*/ 241 w 2034"/>
                  <a:gd name="T21" fmla="*/ 244 h 654"/>
                  <a:gd name="T22" fmla="*/ 0 w 2034"/>
                  <a:gd name="T23" fmla="*/ 246 h 6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034" h="654">
                    <a:moveTo>
                      <a:pt x="0" y="246"/>
                    </a:moveTo>
                    <a:lnTo>
                      <a:pt x="0" y="0"/>
                    </a:lnTo>
                    <a:lnTo>
                      <a:pt x="2034" y="0"/>
                    </a:lnTo>
                    <a:lnTo>
                      <a:pt x="2034" y="654"/>
                    </a:lnTo>
                    <a:lnTo>
                      <a:pt x="3" y="654"/>
                    </a:lnTo>
                    <a:lnTo>
                      <a:pt x="3" y="438"/>
                    </a:lnTo>
                    <a:lnTo>
                      <a:pt x="239" y="438"/>
                    </a:lnTo>
                    <a:lnTo>
                      <a:pt x="239" y="502"/>
                    </a:lnTo>
                    <a:lnTo>
                      <a:pt x="361" y="344"/>
                    </a:lnTo>
                    <a:lnTo>
                      <a:pt x="241" y="178"/>
                    </a:lnTo>
                    <a:lnTo>
                      <a:pt x="241" y="244"/>
                    </a:lnTo>
                    <a:lnTo>
                      <a:pt x="0" y="246"/>
                    </a:lnTo>
                    <a:close/>
                  </a:path>
                </a:pathLst>
              </a:cu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0" scaled="1"/>
              </a:gradFill>
              <a:ln>
                <a:noFill/>
              </a:ln>
              <a:effectLst/>
            </p:spPr>
            <p:txBody>
              <a:bodyPr lIns="31780" tIns="31780" rIns="31780" bIns="31780" anchor="ctr" anchorCtr="1"/>
              <a:lstStyle/>
              <a:p>
                <a:pPr marL="0" marR="0" lvl="0" indent="0" algn="ctr" defTabSz="309563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 Light"/>
                  <a:sym typeface="Helvetica Light"/>
                </a:endParaRPr>
              </a:p>
            </p:txBody>
          </p:sp>
          <p:sp>
            <p:nvSpPr>
              <p:cNvPr id="42" name="Rectangle 3">
                <a:extLst>
                  <a:ext uri="{FF2B5EF4-FFF2-40B4-BE49-F238E27FC236}">
                    <a16:creationId xmlns:a16="http://schemas.microsoft.com/office/drawing/2014/main" id="{37574911-F37D-4393-AFE1-9BB83D825A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75500" y="3648606"/>
                <a:ext cx="4350093" cy="4113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 marL="0" marR="0" lvl="0" indent="0" algn="ctr" defTabSz="309563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6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Helvetica Light"/>
                    <a:sym typeface="Helvetica Light"/>
                  </a:rPr>
                  <a:t>Accurate depiction of future arrangement events</a:t>
                </a:r>
                <a:endParaRPr kumimoji="0" lang="el-GR" sz="1406" b="1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Helvetica Light"/>
                  <a:sym typeface="Helvetica Light"/>
                </a:endParaRPr>
              </a:p>
            </p:txBody>
          </p:sp>
        </p:grpSp>
        <p:grpSp>
          <p:nvGrpSpPr>
            <p:cNvPr id="37" name="Group 8">
              <a:extLst>
                <a:ext uri="{FF2B5EF4-FFF2-40B4-BE49-F238E27FC236}">
                  <a16:creationId xmlns:a16="http://schemas.microsoft.com/office/drawing/2014/main" id="{CA3A13FA-E060-4C7E-AAF3-872630EDBF0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347386" y="4472112"/>
              <a:ext cx="5105312" cy="971783"/>
              <a:chOff x="2819400" y="4876801"/>
              <a:chExt cx="5153025" cy="1077913"/>
            </a:xfrm>
          </p:grpSpPr>
          <p:sp>
            <p:nvSpPr>
              <p:cNvPr id="39" name="Freeform 5">
                <a:extLst>
                  <a:ext uri="{FF2B5EF4-FFF2-40B4-BE49-F238E27FC236}">
                    <a16:creationId xmlns:a16="http://schemas.microsoft.com/office/drawing/2014/main" id="{BDC47C0F-022F-45AF-B51B-9F6DF82508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19400" y="4876801"/>
                <a:ext cx="5153025" cy="1077913"/>
              </a:xfrm>
              <a:custGeom>
                <a:avLst/>
                <a:gdLst>
                  <a:gd name="T0" fmla="*/ 0 w 2034"/>
                  <a:gd name="T1" fmla="*/ 246 h 654"/>
                  <a:gd name="T2" fmla="*/ 0 w 2034"/>
                  <a:gd name="T3" fmla="*/ 0 h 654"/>
                  <a:gd name="T4" fmla="*/ 2034 w 2034"/>
                  <a:gd name="T5" fmla="*/ 0 h 654"/>
                  <a:gd name="T6" fmla="*/ 2034 w 2034"/>
                  <a:gd name="T7" fmla="*/ 654 h 654"/>
                  <a:gd name="T8" fmla="*/ 3 w 2034"/>
                  <a:gd name="T9" fmla="*/ 654 h 654"/>
                  <a:gd name="T10" fmla="*/ 3 w 2034"/>
                  <a:gd name="T11" fmla="*/ 438 h 654"/>
                  <a:gd name="T12" fmla="*/ 239 w 2034"/>
                  <a:gd name="T13" fmla="*/ 438 h 654"/>
                  <a:gd name="T14" fmla="*/ 239 w 2034"/>
                  <a:gd name="T15" fmla="*/ 502 h 654"/>
                  <a:gd name="T16" fmla="*/ 361 w 2034"/>
                  <a:gd name="T17" fmla="*/ 344 h 654"/>
                  <a:gd name="T18" fmla="*/ 241 w 2034"/>
                  <a:gd name="T19" fmla="*/ 178 h 654"/>
                  <a:gd name="T20" fmla="*/ 241 w 2034"/>
                  <a:gd name="T21" fmla="*/ 244 h 654"/>
                  <a:gd name="T22" fmla="*/ 0 w 2034"/>
                  <a:gd name="T23" fmla="*/ 246 h 6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034" h="654">
                    <a:moveTo>
                      <a:pt x="0" y="246"/>
                    </a:moveTo>
                    <a:lnTo>
                      <a:pt x="0" y="0"/>
                    </a:lnTo>
                    <a:lnTo>
                      <a:pt x="2034" y="0"/>
                    </a:lnTo>
                    <a:lnTo>
                      <a:pt x="2034" y="654"/>
                    </a:lnTo>
                    <a:lnTo>
                      <a:pt x="3" y="654"/>
                    </a:lnTo>
                    <a:lnTo>
                      <a:pt x="3" y="438"/>
                    </a:lnTo>
                    <a:lnTo>
                      <a:pt x="239" y="438"/>
                    </a:lnTo>
                    <a:lnTo>
                      <a:pt x="239" y="502"/>
                    </a:lnTo>
                    <a:lnTo>
                      <a:pt x="361" y="344"/>
                    </a:lnTo>
                    <a:lnTo>
                      <a:pt x="241" y="178"/>
                    </a:lnTo>
                    <a:lnTo>
                      <a:pt x="241" y="244"/>
                    </a:lnTo>
                    <a:lnTo>
                      <a:pt x="0" y="246"/>
                    </a:lnTo>
                    <a:close/>
                  </a:path>
                </a:pathLst>
              </a:cu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0" scaled="1"/>
              </a:gradFill>
              <a:ln>
                <a:noFill/>
              </a:ln>
              <a:effectLst/>
            </p:spPr>
            <p:txBody>
              <a:bodyPr lIns="31780" tIns="31780" rIns="31780" bIns="31780" anchor="ctr" anchorCtr="1"/>
              <a:lstStyle/>
              <a:p>
                <a:pPr marL="0" marR="0" lvl="0" indent="0" algn="ctr" defTabSz="309563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 Light"/>
                  <a:sym typeface="Helvetica Light"/>
                </a:endParaRPr>
              </a:p>
            </p:txBody>
          </p:sp>
          <p:sp>
            <p:nvSpPr>
              <p:cNvPr id="40" name="Rectangle 4">
                <a:extLst>
                  <a:ext uri="{FF2B5EF4-FFF2-40B4-BE49-F238E27FC236}">
                    <a16:creationId xmlns:a16="http://schemas.microsoft.com/office/drawing/2014/main" id="{4DBF5235-0AA5-49D5-B774-3AD8A78D49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10001" y="4980187"/>
                <a:ext cx="3886200" cy="6995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ctr" defTabSz="309563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6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Helvetica Light"/>
                    <a:sym typeface="Helvetica Light"/>
                  </a:rPr>
                  <a:t>Design bank-specific accounting rules per product group / family / specific product</a:t>
                </a:r>
                <a:endParaRPr kumimoji="0" lang="el-GR" sz="1406" b="1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Helvetica Light"/>
                  <a:sym typeface="Helvetica Light"/>
                </a:endParaRPr>
              </a:p>
            </p:txBody>
          </p:sp>
        </p:grpSp>
        <p:sp>
          <p:nvSpPr>
            <p:cNvPr id="38" name="Rectangle 2">
              <a:extLst>
                <a:ext uri="{FF2B5EF4-FFF2-40B4-BE49-F238E27FC236}">
                  <a16:creationId xmlns:a16="http://schemas.microsoft.com/office/drawing/2014/main" id="{BBE2A7D7-A199-4330-AAB2-6213976443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23928" y="1022454"/>
              <a:ext cx="4036631" cy="6307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marL="0" marR="0" lvl="0" indent="0" algn="ctr" defTabSz="309563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6" b="1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Helvetica Light"/>
                  <a:sym typeface="Helvetica Light"/>
                </a:rPr>
                <a:t>Effective dated business-oriented activities with complete activity log</a:t>
              </a:r>
              <a:endParaRPr kumimoji="0" lang="el-GR" sz="1406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Helvetica Light"/>
                <a:sym typeface="Helvetica Light"/>
              </a:endParaRPr>
            </a:p>
          </p:txBody>
        </p:sp>
      </p:grp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E56D1BB-6895-4462-92F1-21848A125A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FC74CF-8B03-5D41-97A3-DD76EB0CCB80}" type="slidenum">
              <a:rPr lang="ru-RU" smtClean="0"/>
              <a:t>29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520450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Изображение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8901"/>
            <a:ext cx="8530938" cy="554793"/>
          </a:xfrm>
          <a:prstGeom prst="rect">
            <a:avLst/>
          </a:prstGeom>
        </p:spPr>
      </p:pic>
      <p:pic>
        <p:nvPicPr>
          <p:cNvPr id="8" name="Изображение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8228" y="1735749"/>
            <a:ext cx="3785616" cy="3417570"/>
          </a:xfrm>
          <a:prstGeom prst="rect">
            <a:avLst/>
          </a:prstGeom>
        </p:spPr>
      </p:pic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3291" y="1385595"/>
            <a:ext cx="7270134" cy="3135080"/>
          </a:xfrm>
        </p:spPr>
        <p:txBody>
          <a:bodyPr>
            <a:normAutofit/>
          </a:bodyPr>
          <a:lstStyle/>
          <a:p>
            <a:pPr algn="just">
              <a:spcAft>
                <a:spcPts val="600"/>
              </a:spcAft>
              <a:buBlip>
                <a:blip r:embed="rId4"/>
              </a:buBlip>
            </a:pP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T24 Overview: features, advantages. T24 Model Bank</a:t>
            </a:r>
            <a:endParaRPr lang="ru-RU" sz="1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>
              <a:spcAft>
                <a:spcPts val="600"/>
              </a:spcAft>
              <a:buBlip>
                <a:blip r:embed="rId4"/>
              </a:buBlip>
            </a:pPr>
            <a:r>
              <a:rPr lang="en-US" sz="1600" dirty="0">
                <a:solidFill>
                  <a:schemeClr val="bg1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T24 Traditional Product Architecture and Product Architecture of AA Module</a:t>
            </a:r>
            <a:endParaRPr lang="ru-RU" sz="1600" dirty="0">
              <a:solidFill>
                <a:schemeClr val="bg1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>
              <a:spcAft>
                <a:spcPts val="600"/>
              </a:spcAft>
              <a:buBlip>
                <a:blip r:embed="rId4"/>
              </a:buBlip>
            </a:pPr>
            <a:r>
              <a:rPr lang="en-US" sz="1600" dirty="0">
                <a:solidFill>
                  <a:schemeClr val="bg1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Types of User Interfaces</a:t>
            </a:r>
            <a:endParaRPr lang="ru-RU" sz="1600" dirty="0">
              <a:solidFill>
                <a:schemeClr val="bg1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0" y="43960"/>
            <a:ext cx="8686800" cy="461738"/>
          </a:xfrm>
        </p:spPr>
        <p:txBody>
          <a:bodyPr>
            <a:normAutofit/>
          </a:bodyPr>
          <a:lstStyle/>
          <a:p>
            <a:pPr algn="l"/>
            <a:r>
              <a:rPr lang="ru-RU" sz="1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</a:t>
            </a:r>
            <a:r>
              <a:rPr lang="en-US" sz="1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Agenda</a:t>
            </a:r>
            <a:endParaRPr lang="ru-RU" sz="18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9" name="Изображение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9069" y="214039"/>
            <a:ext cx="740976" cy="32693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09" y="4767262"/>
            <a:ext cx="1260555" cy="307749"/>
          </a:xfrm>
          <a:prstGeom prst="rect">
            <a:avLst/>
          </a:prstGeom>
        </p:spPr>
      </p:pic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747C5A1-21C8-49AB-A4F9-84DE4C063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FC74CF-8B03-5D41-97A3-DD76EB0CCB80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545024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Изображение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8901"/>
            <a:ext cx="8530938" cy="554793"/>
          </a:xfrm>
          <a:prstGeom prst="rect">
            <a:avLst/>
          </a:prstGeom>
        </p:spPr>
      </p:pic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-1" y="43960"/>
            <a:ext cx="8686801" cy="461738"/>
          </a:xfrm>
        </p:spPr>
        <p:txBody>
          <a:bodyPr>
            <a:normAutofit/>
          </a:bodyPr>
          <a:lstStyle/>
          <a:p>
            <a:pPr algn="l"/>
            <a:r>
              <a:rPr lang="ru-RU" sz="1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Arrangement Architecture - Key benefits</a:t>
            </a:r>
            <a:endParaRPr lang="ru-RU" sz="18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9" name="Изображение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9069" y="214039"/>
            <a:ext cx="740976" cy="326930"/>
          </a:xfrm>
          <a:prstGeom prst="rect">
            <a:avLst/>
          </a:prstGeom>
        </p:spPr>
      </p:pic>
      <p:pic>
        <p:nvPicPr>
          <p:cNvPr id="19" name="Изображение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9873" y="3290308"/>
            <a:ext cx="1623971" cy="1863011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09" y="4767262"/>
            <a:ext cx="1260555" cy="307749"/>
          </a:xfrm>
          <a:prstGeom prst="rect">
            <a:avLst/>
          </a:prstGeom>
        </p:spPr>
      </p:pic>
      <p:grpSp>
        <p:nvGrpSpPr>
          <p:cNvPr id="29" name="Group 3">
            <a:extLst>
              <a:ext uri="{FF2B5EF4-FFF2-40B4-BE49-F238E27FC236}">
                <a16:creationId xmlns:a16="http://schemas.microsoft.com/office/drawing/2014/main" id="{49496734-18D2-4B9A-B211-565D017835D4}"/>
              </a:ext>
            </a:extLst>
          </p:cNvPr>
          <p:cNvGrpSpPr/>
          <p:nvPr/>
        </p:nvGrpSpPr>
        <p:grpSpPr>
          <a:xfrm>
            <a:off x="734186" y="742646"/>
            <a:ext cx="7246658" cy="3827862"/>
            <a:chOff x="899592" y="845458"/>
            <a:chExt cx="7704856" cy="4598437"/>
          </a:xfrm>
        </p:grpSpPr>
        <p:sp>
          <p:nvSpPr>
            <p:cNvPr id="30" name="Rounded Rectangle 13">
              <a:extLst>
                <a:ext uri="{FF2B5EF4-FFF2-40B4-BE49-F238E27FC236}">
                  <a16:creationId xmlns:a16="http://schemas.microsoft.com/office/drawing/2014/main" id="{5F4395E7-6F4E-4094-9B7D-5781B72214BC}"/>
                </a:ext>
              </a:extLst>
            </p:cNvPr>
            <p:cNvSpPr/>
            <p:nvPr/>
          </p:nvSpPr>
          <p:spPr bwMode="auto">
            <a:xfrm>
              <a:off x="899592" y="845458"/>
              <a:ext cx="2372299" cy="923236"/>
            </a:xfrm>
            <a:prstGeom prst="roundRect">
              <a:avLst>
                <a:gd name="adj" fmla="val 4009"/>
              </a:avLst>
            </a:prstGeom>
            <a:gradFill flip="none" rotWithShape="1">
              <a:gsLst>
                <a:gs pos="0">
                  <a:schemeClr val="accent1">
                    <a:lumMod val="75000"/>
                  </a:schemeClr>
                </a:gs>
                <a:gs pos="50000">
                  <a:schemeClr val="accent1"/>
                </a:gs>
              </a:gsLst>
              <a:lin ang="16200000" scaled="1"/>
              <a:tileRect/>
            </a:gradFill>
            <a:ln w="25400">
              <a:noFill/>
              <a:miter lim="800000"/>
              <a:headEnd/>
              <a:tailEnd/>
            </a:ln>
            <a:effectLst>
              <a:innerShdw blurRad="584200">
                <a:prstClr val="black">
                  <a:alpha val="45000"/>
                </a:prstClr>
              </a:innerShdw>
            </a:effectLst>
          </p:spPr>
          <p:txBody>
            <a:bodyPr wrap="square" lIns="67500" anchor="ctr"/>
            <a:lstStyle/>
            <a:p>
              <a:pPr algn="ctr" defTabSz="309563" hangingPunct="0">
                <a:defRPr/>
              </a:pPr>
              <a:r>
                <a:rPr lang="en-US" sz="1406" b="1" kern="0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  <a:sym typeface="Helvetica Light"/>
                </a:rPr>
                <a:t>Activity Restrictions</a:t>
              </a:r>
              <a:endParaRPr lang="el-GR" sz="1406" b="1" kern="0" dirty="0">
                <a:solidFill>
                  <a:prstClr val="white"/>
                </a:solidFill>
                <a:latin typeface="Arial" pitchFamily="34" charset="0"/>
                <a:cs typeface="Arial" pitchFamily="34" charset="0"/>
                <a:sym typeface="Helvetica Light"/>
              </a:endParaRPr>
            </a:p>
          </p:txBody>
        </p:sp>
        <p:sp>
          <p:nvSpPr>
            <p:cNvPr id="31" name="Rounded Rectangle 15">
              <a:extLst>
                <a:ext uri="{FF2B5EF4-FFF2-40B4-BE49-F238E27FC236}">
                  <a16:creationId xmlns:a16="http://schemas.microsoft.com/office/drawing/2014/main" id="{43A18FD0-02A0-4647-BECE-FBCD200E05A9}"/>
                </a:ext>
              </a:extLst>
            </p:cNvPr>
            <p:cNvSpPr/>
            <p:nvPr/>
          </p:nvSpPr>
          <p:spPr bwMode="auto">
            <a:xfrm>
              <a:off x="899592" y="2013316"/>
              <a:ext cx="2372299" cy="961766"/>
            </a:xfrm>
            <a:prstGeom prst="roundRect">
              <a:avLst>
                <a:gd name="adj" fmla="val 4009"/>
              </a:avLst>
            </a:prstGeom>
            <a:gradFill flip="none" rotWithShape="1">
              <a:gsLst>
                <a:gs pos="0">
                  <a:schemeClr val="accent1">
                    <a:lumMod val="75000"/>
                  </a:schemeClr>
                </a:gs>
                <a:gs pos="50000">
                  <a:schemeClr val="accent1"/>
                </a:gs>
              </a:gsLst>
              <a:lin ang="16200000" scaled="1"/>
              <a:tileRect/>
            </a:gradFill>
            <a:ln w="25400">
              <a:noFill/>
              <a:miter lim="800000"/>
              <a:headEnd/>
              <a:tailEnd/>
            </a:ln>
            <a:effectLst>
              <a:innerShdw blurRad="584200">
                <a:prstClr val="black">
                  <a:alpha val="45000"/>
                </a:prstClr>
              </a:innerShdw>
            </a:effectLst>
          </p:spPr>
          <p:txBody>
            <a:bodyPr wrap="square" lIns="67500" anchor="ctr"/>
            <a:lstStyle/>
            <a:p>
              <a:pPr algn="ctr" defTabSz="309563" hangingPunct="0">
                <a:defRPr/>
              </a:pPr>
              <a:r>
                <a:rPr lang="en-GB" sz="1350" b="1" kern="0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  <a:sym typeface="Helvetica Light"/>
                </a:rPr>
                <a:t>Periodic Attributes</a:t>
              </a:r>
            </a:p>
          </p:txBody>
        </p:sp>
        <p:sp>
          <p:nvSpPr>
            <p:cNvPr id="32" name="Freeform 5">
              <a:extLst>
                <a:ext uri="{FF2B5EF4-FFF2-40B4-BE49-F238E27FC236}">
                  <a16:creationId xmlns:a16="http://schemas.microsoft.com/office/drawing/2014/main" id="{43AB4E75-5053-4DAC-8869-14D41DEF3E6E}"/>
                </a:ext>
              </a:extLst>
            </p:cNvPr>
            <p:cNvSpPr>
              <a:spLocks/>
            </p:cNvSpPr>
            <p:nvPr/>
          </p:nvSpPr>
          <p:spPr bwMode="auto">
            <a:xfrm>
              <a:off x="3347386" y="845458"/>
              <a:ext cx="5094303" cy="923124"/>
            </a:xfrm>
            <a:custGeom>
              <a:avLst/>
              <a:gdLst>
                <a:gd name="T0" fmla="*/ 0 w 2034"/>
                <a:gd name="T1" fmla="*/ 246 h 654"/>
                <a:gd name="T2" fmla="*/ 0 w 2034"/>
                <a:gd name="T3" fmla="*/ 0 h 654"/>
                <a:gd name="T4" fmla="*/ 2034 w 2034"/>
                <a:gd name="T5" fmla="*/ 0 h 654"/>
                <a:gd name="T6" fmla="*/ 2034 w 2034"/>
                <a:gd name="T7" fmla="*/ 654 h 654"/>
                <a:gd name="T8" fmla="*/ 3 w 2034"/>
                <a:gd name="T9" fmla="*/ 654 h 654"/>
                <a:gd name="T10" fmla="*/ 3 w 2034"/>
                <a:gd name="T11" fmla="*/ 438 h 654"/>
                <a:gd name="T12" fmla="*/ 239 w 2034"/>
                <a:gd name="T13" fmla="*/ 438 h 654"/>
                <a:gd name="T14" fmla="*/ 239 w 2034"/>
                <a:gd name="T15" fmla="*/ 502 h 654"/>
                <a:gd name="T16" fmla="*/ 361 w 2034"/>
                <a:gd name="T17" fmla="*/ 344 h 654"/>
                <a:gd name="T18" fmla="*/ 241 w 2034"/>
                <a:gd name="T19" fmla="*/ 178 h 654"/>
                <a:gd name="T20" fmla="*/ 241 w 2034"/>
                <a:gd name="T21" fmla="*/ 244 h 654"/>
                <a:gd name="T22" fmla="*/ 0 w 2034"/>
                <a:gd name="T23" fmla="*/ 246 h 6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34" h="654">
                  <a:moveTo>
                    <a:pt x="0" y="246"/>
                  </a:moveTo>
                  <a:lnTo>
                    <a:pt x="0" y="0"/>
                  </a:lnTo>
                  <a:lnTo>
                    <a:pt x="2034" y="0"/>
                  </a:lnTo>
                  <a:lnTo>
                    <a:pt x="2034" y="654"/>
                  </a:lnTo>
                  <a:lnTo>
                    <a:pt x="3" y="654"/>
                  </a:lnTo>
                  <a:lnTo>
                    <a:pt x="3" y="438"/>
                  </a:lnTo>
                  <a:lnTo>
                    <a:pt x="239" y="438"/>
                  </a:lnTo>
                  <a:lnTo>
                    <a:pt x="239" y="502"/>
                  </a:lnTo>
                  <a:lnTo>
                    <a:pt x="361" y="344"/>
                  </a:lnTo>
                  <a:lnTo>
                    <a:pt x="241" y="178"/>
                  </a:lnTo>
                  <a:lnTo>
                    <a:pt x="241" y="244"/>
                  </a:lnTo>
                  <a:lnTo>
                    <a:pt x="0" y="246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0" scaled="1"/>
            </a:gradFill>
            <a:ln>
              <a:noFill/>
            </a:ln>
            <a:effectLst/>
          </p:spPr>
          <p:txBody>
            <a:bodyPr lIns="31780" tIns="31780" rIns="31780" bIns="31780" anchor="ctr" anchorCtr="1"/>
            <a:lstStyle/>
            <a:p>
              <a:pPr marL="603647" marR="0" lvl="1" indent="-86916" algn="ctr" defTabSz="309563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5294">
                      <a:lumMod val="50000"/>
                    </a:srgbClr>
                  </a:solidFill>
                  <a:effectLst/>
                  <a:uLnTx/>
                  <a:uFillTx/>
                  <a:latin typeface="Helvetica Light"/>
                  <a:ea typeface="+mn-ea"/>
                  <a:cs typeface="+mn-cs"/>
                  <a:sym typeface="Helvetica Light"/>
                </a:rPr>
                <a:t>  </a:t>
              </a:r>
              <a:endPara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33" name="Rounded Rectangle 17">
              <a:extLst>
                <a:ext uri="{FF2B5EF4-FFF2-40B4-BE49-F238E27FC236}">
                  <a16:creationId xmlns:a16="http://schemas.microsoft.com/office/drawing/2014/main" id="{604DF917-190F-49A1-BF7D-A2953E083543}"/>
                </a:ext>
              </a:extLst>
            </p:cNvPr>
            <p:cNvSpPr/>
            <p:nvPr/>
          </p:nvSpPr>
          <p:spPr bwMode="auto">
            <a:xfrm>
              <a:off x="899592" y="3249872"/>
              <a:ext cx="2372299" cy="968837"/>
            </a:xfrm>
            <a:prstGeom prst="roundRect">
              <a:avLst>
                <a:gd name="adj" fmla="val 4009"/>
              </a:avLst>
            </a:prstGeom>
            <a:gradFill flip="none" rotWithShape="1">
              <a:gsLst>
                <a:gs pos="0">
                  <a:schemeClr val="accent1">
                    <a:lumMod val="75000"/>
                  </a:schemeClr>
                </a:gs>
                <a:gs pos="50000">
                  <a:schemeClr val="accent1"/>
                </a:gs>
              </a:gsLst>
              <a:lin ang="16200000" scaled="1"/>
              <a:tileRect/>
            </a:gradFill>
            <a:ln w="25400">
              <a:noFill/>
              <a:miter lim="800000"/>
              <a:headEnd/>
              <a:tailEnd/>
            </a:ln>
            <a:effectLst>
              <a:innerShdw blurRad="584200">
                <a:prstClr val="black">
                  <a:alpha val="45000"/>
                </a:prstClr>
              </a:innerShdw>
            </a:effectLst>
          </p:spPr>
          <p:txBody>
            <a:bodyPr wrap="square" lIns="67500" anchor="ctr"/>
            <a:lstStyle/>
            <a:p>
              <a:pPr algn="ctr" defTabSz="309563" hangingPunct="0">
                <a:defRPr/>
              </a:pPr>
              <a:r>
                <a:rPr lang="en-US" sz="1400" b="1" kern="0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  <a:sym typeface="Helvetica Light"/>
                </a:rPr>
                <a:t>Product Availability</a:t>
              </a:r>
              <a:endParaRPr lang="el-GR" sz="1400" b="1" kern="0" dirty="0">
                <a:solidFill>
                  <a:prstClr val="white"/>
                </a:solidFill>
                <a:latin typeface="Arial" pitchFamily="34" charset="0"/>
                <a:cs typeface="Arial" pitchFamily="34" charset="0"/>
                <a:sym typeface="Helvetica Light"/>
              </a:endParaRPr>
            </a:p>
          </p:txBody>
        </p:sp>
        <p:sp>
          <p:nvSpPr>
            <p:cNvPr id="34" name="Rounded Rectangle 19">
              <a:extLst>
                <a:ext uri="{FF2B5EF4-FFF2-40B4-BE49-F238E27FC236}">
                  <a16:creationId xmlns:a16="http://schemas.microsoft.com/office/drawing/2014/main" id="{A529391A-DE02-456C-8298-FF12BD136BE0}"/>
                </a:ext>
              </a:extLst>
            </p:cNvPr>
            <p:cNvSpPr/>
            <p:nvPr/>
          </p:nvSpPr>
          <p:spPr bwMode="auto">
            <a:xfrm>
              <a:off x="899592" y="4471453"/>
              <a:ext cx="2372299" cy="971785"/>
            </a:xfrm>
            <a:prstGeom prst="roundRect">
              <a:avLst>
                <a:gd name="adj" fmla="val 4009"/>
              </a:avLst>
            </a:prstGeom>
            <a:gradFill flip="none" rotWithShape="1">
              <a:gsLst>
                <a:gs pos="0">
                  <a:schemeClr val="accent1">
                    <a:lumMod val="75000"/>
                  </a:schemeClr>
                </a:gs>
                <a:gs pos="50000">
                  <a:schemeClr val="accent1"/>
                </a:gs>
              </a:gsLst>
              <a:lin ang="16200000" scaled="1"/>
              <a:tileRect/>
            </a:gradFill>
            <a:ln w="25400">
              <a:noFill/>
              <a:miter lim="800000"/>
              <a:headEnd/>
              <a:tailEnd/>
            </a:ln>
            <a:effectLst>
              <a:innerShdw blurRad="584200">
                <a:prstClr val="black">
                  <a:alpha val="45000"/>
                </a:prstClr>
              </a:innerShdw>
            </a:effectLst>
          </p:spPr>
          <p:txBody>
            <a:bodyPr wrap="square" lIns="67500" anchor="ctr"/>
            <a:lstStyle/>
            <a:p>
              <a:pPr algn="ctr" defTabSz="309563" hangingPunct="0">
                <a:defRPr/>
              </a:pPr>
              <a:r>
                <a:rPr lang="en-US" sz="1406" b="1" kern="0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  <a:sym typeface="Helvetica Light"/>
                </a:rPr>
                <a:t>Product Eligibility</a:t>
              </a:r>
              <a:endParaRPr lang="el-GR" sz="1406" b="1" kern="0" dirty="0">
                <a:solidFill>
                  <a:prstClr val="white"/>
                </a:solidFill>
                <a:latin typeface="Arial" pitchFamily="34" charset="0"/>
                <a:cs typeface="Arial" pitchFamily="34" charset="0"/>
                <a:sym typeface="Helvetica Light"/>
              </a:endParaRPr>
            </a:p>
          </p:txBody>
        </p:sp>
        <p:grpSp>
          <p:nvGrpSpPr>
            <p:cNvPr id="35" name="Group 6">
              <a:extLst>
                <a:ext uri="{FF2B5EF4-FFF2-40B4-BE49-F238E27FC236}">
                  <a16:creationId xmlns:a16="http://schemas.microsoft.com/office/drawing/2014/main" id="{BB6D530B-7101-4AF3-BBC3-93A676A96C5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347386" y="2013315"/>
              <a:ext cx="5105312" cy="961766"/>
              <a:chOff x="2819400" y="2057401"/>
              <a:chExt cx="5153025" cy="1066799"/>
            </a:xfrm>
          </p:grpSpPr>
          <p:sp>
            <p:nvSpPr>
              <p:cNvPr id="43" name="Freeform 5">
                <a:extLst>
                  <a:ext uri="{FF2B5EF4-FFF2-40B4-BE49-F238E27FC236}">
                    <a16:creationId xmlns:a16="http://schemas.microsoft.com/office/drawing/2014/main" id="{2DED66DE-0637-4EB9-AFE1-4DDFD0FBEB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19400" y="2057401"/>
                <a:ext cx="5153025" cy="1066799"/>
              </a:xfrm>
              <a:custGeom>
                <a:avLst/>
                <a:gdLst>
                  <a:gd name="T0" fmla="*/ 0 w 2034"/>
                  <a:gd name="T1" fmla="*/ 246 h 654"/>
                  <a:gd name="T2" fmla="*/ 0 w 2034"/>
                  <a:gd name="T3" fmla="*/ 0 h 654"/>
                  <a:gd name="T4" fmla="*/ 2034 w 2034"/>
                  <a:gd name="T5" fmla="*/ 0 h 654"/>
                  <a:gd name="T6" fmla="*/ 2034 w 2034"/>
                  <a:gd name="T7" fmla="*/ 654 h 654"/>
                  <a:gd name="T8" fmla="*/ 3 w 2034"/>
                  <a:gd name="T9" fmla="*/ 654 h 654"/>
                  <a:gd name="T10" fmla="*/ 3 w 2034"/>
                  <a:gd name="T11" fmla="*/ 438 h 654"/>
                  <a:gd name="T12" fmla="*/ 239 w 2034"/>
                  <a:gd name="T13" fmla="*/ 438 h 654"/>
                  <a:gd name="T14" fmla="*/ 239 w 2034"/>
                  <a:gd name="T15" fmla="*/ 502 h 654"/>
                  <a:gd name="T16" fmla="*/ 361 w 2034"/>
                  <a:gd name="T17" fmla="*/ 344 h 654"/>
                  <a:gd name="T18" fmla="*/ 241 w 2034"/>
                  <a:gd name="T19" fmla="*/ 178 h 654"/>
                  <a:gd name="T20" fmla="*/ 241 w 2034"/>
                  <a:gd name="T21" fmla="*/ 244 h 654"/>
                  <a:gd name="T22" fmla="*/ 0 w 2034"/>
                  <a:gd name="T23" fmla="*/ 246 h 6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034" h="654">
                    <a:moveTo>
                      <a:pt x="0" y="246"/>
                    </a:moveTo>
                    <a:lnTo>
                      <a:pt x="0" y="0"/>
                    </a:lnTo>
                    <a:lnTo>
                      <a:pt x="2034" y="0"/>
                    </a:lnTo>
                    <a:lnTo>
                      <a:pt x="2034" y="654"/>
                    </a:lnTo>
                    <a:lnTo>
                      <a:pt x="3" y="654"/>
                    </a:lnTo>
                    <a:lnTo>
                      <a:pt x="3" y="438"/>
                    </a:lnTo>
                    <a:lnTo>
                      <a:pt x="239" y="438"/>
                    </a:lnTo>
                    <a:lnTo>
                      <a:pt x="239" y="502"/>
                    </a:lnTo>
                    <a:lnTo>
                      <a:pt x="361" y="344"/>
                    </a:lnTo>
                    <a:lnTo>
                      <a:pt x="241" y="178"/>
                    </a:lnTo>
                    <a:lnTo>
                      <a:pt x="241" y="244"/>
                    </a:lnTo>
                    <a:lnTo>
                      <a:pt x="0" y="246"/>
                    </a:lnTo>
                    <a:close/>
                  </a:path>
                </a:pathLst>
              </a:cu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0" scaled="1"/>
              </a:gradFill>
              <a:ln>
                <a:noFill/>
              </a:ln>
              <a:effectLst/>
            </p:spPr>
            <p:txBody>
              <a:bodyPr lIns="31780" tIns="31780" rIns="31780" bIns="31780" anchor="ctr" anchorCtr="1"/>
              <a:lstStyle/>
              <a:p>
                <a:pPr marL="0" marR="0" lvl="0" indent="0" algn="ctr" defTabSz="309563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 Light"/>
                  <a:ea typeface="+mn-ea"/>
                  <a:cs typeface="+mn-cs"/>
                  <a:sym typeface="Helvetica Light"/>
                </a:endParaRPr>
              </a:p>
            </p:txBody>
          </p:sp>
          <p:sp>
            <p:nvSpPr>
              <p:cNvPr id="44" name="Rectangle 2">
                <a:extLst>
                  <a:ext uri="{FF2B5EF4-FFF2-40B4-BE49-F238E27FC236}">
                    <a16:creationId xmlns:a16="http://schemas.microsoft.com/office/drawing/2014/main" id="{DC9D97EC-888E-4D6E-939E-B1C035F1B1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6086" y="2287950"/>
                <a:ext cx="4196924" cy="6995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/>
              <a:p>
                <a:pPr lvl="0" algn="ctr" defTabSz="309563" hangingPunct="0">
                  <a:defRPr/>
                </a:pPr>
                <a:r>
                  <a:rPr lang="en-US" sz="1406" b="1" kern="0" dirty="0">
                    <a:solidFill>
                      <a:schemeClr val="tx2"/>
                    </a:solidFill>
                    <a:latin typeface="Helvetica Light"/>
                    <a:sym typeface="Helvetica Light"/>
                  </a:rPr>
                  <a:t>Time-controlled parameter-driven restrictions on products</a:t>
                </a:r>
                <a:endParaRPr lang="el-GR" sz="1406" b="1" kern="0" dirty="0">
                  <a:solidFill>
                    <a:schemeClr val="tx2"/>
                  </a:solidFill>
                  <a:latin typeface="Helvetica Light"/>
                  <a:sym typeface="Helvetica Light"/>
                </a:endParaRPr>
              </a:p>
            </p:txBody>
          </p:sp>
        </p:grpSp>
        <p:grpSp>
          <p:nvGrpSpPr>
            <p:cNvPr id="36" name="Group 7">
              <a:extLst>
                <a:ext uri="{FF2B5EF4-FFF2-40B4-BE49-F238E27FC236}">
                  <a16:creationId xmlns:a16="http://schemas.microsoft.com/office/drawing/2014/main" id="{4DEA0292-BDD3-4AC5-8549-40EAAC5FA94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347386" y="3258459"/>
              <a:ext cx="5257062" cy="960335"/>
              <a:chOff x="2819400" y="3454845"/>
              <a:chExt cx="5306193" cy="1065410"/>
            </a:xfrm>
          </p:grpSpPr>
          <p:sp>
            <p:nvSpPr>
              <p:cNvPr id="41" name="Freeform 5">
                <a:extLst>
                  <a:ext uri="{FF2B5EF4-FFF2-40B4-BE49-F238E27FC236}">
                    <a16:creationId xmlns:a16="http://schemas.microsoft.com/office/drawing/2014/main" id="{BE104242-4588-4EDB-AAC0-B796647A6A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19400" y="3454845"/>
                <a:ext cx="5153025" cy="1065410"/>
              </a:xfrm>
              <a:custGeom>
                <a:avLst/>
                <a:gdLst>
                  <a:gd name="T0" fmla="*/ 0 w 2034"/>
                  <a:gd name="T1" fmla="*/ 246 h 654"/>
                  <a:gd name="T2" fmla="*/ 0 w 2034"/>
                  <a:gd name="T3" fmla="*/ 0 h 654"/>
                  <a:gd name="T4" fmla="*/ 2034 w 2034"/>
                  <a:gd name="T5" fmla="*/ 0 h 654"/>
                  <a:gd name="T6" fmla="*/ 2034 w 2034"/>
                  <a:gd name="T7" fmla="*/ 654 h 654"/>
                  <a:gd name="T8" fmla="*/ 3 w 2034"/>
                  <a:gd name="T9" fmla="*/ 654 h 654"/>
                  <a:gd name="T10" fmla="*/ 3 w 2034"/>
                  <a:gd name="T11" fmla="*/ 438 h 654"/>
                  <a:gd name="T12" fmla="*/ 239 w 2034"/>
                  <a:gd name="T13" fmla="*/ 438 h 654"/>
                  <a:gd name="T14" fmla="*/ 239 w 2034"/>
                  <a:gd name="T15" fmla="*/ 502 h 654"/>
                  <a:gd name="T16" fmla="*/ 361 w 2034"/>
                  <a:gd name="T17" fmla="*/ 344 h 654"/>
                  <a:gd name="T18" fmla="*/ 241 w 2034"/>
                  <a:gd name="T19" fmla="*/ 178 h 654"/>
                  <a:gd name="T20" fmla="*/ 241 w 2034"/>
                  <a:gd name="T21" fmla="*/ 244 h 654"/>
                  <a:gd name="T22" fmla="*/ 0 w 2034"/>
                  <a:gd name="T23" fmla="*/ 246 h 6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034" h="654">
                    <a:moveTo>
                      <a:pt x="0" y="246"/>
                    </a:moveTo>
                    <a:lnTo>
                      <a:pt x="0" y="0"/>
                    </a:lnTo>
                    <a:lnTo>
                      <a:pt x="2034" y="0"/>
                    </a:lnTo>
                    <a:lnTo>
                      <a:pt x="2034" y="654"/>
                    </a:lnTo>
                    <a:lnTo>
                      <a:pt x="3" y="654"/>
                    </a:lnTo>
                    <a:lnTo>
                      <a:pt x="3" y="438"/>
                    </a:lnTo>
                    <a:lnTo>
                      <a:pt x="239" y="438"/>
                    </a:lnTo>
                    <a:lnTo>
                      <a:pt x="239" y="502"/>
                    </a:lnTo>
                    <a:lnTo>
                      <a:pt x="361" y="344"/>
                    </a:lnTo>
                    <a:lnTo>
                      <a:pt x="241" y="178"/>
                    </a:lnTo>
                    <a:lnTo>
                      <a:pt x="241" y="244"/>
                    </a:lnTo>
                    <a:lnTo>
                      <a:pt x="0" y="246"/>
                    </a:lnTo>
                    <a:close/>
                  </a:path>
                </a:pathLst>
              </a:cu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0" scaled="1"/>
              </a:gradFill>
              <a:ln>
                <a:noFill/>
              </a:ln>
              <a:effectLst/>
            </p:spPr>
            <p:txBody>
              <a:bodyPr lIns="31780" tIns="31780" rIns="31780" bIns="31780" anchor="ctr" anchorCtr="1"/>
              <a:lstStyle/>
              <a:p>
                <a:pPr marL="0" marR="0" lvl="0" indent="0" algn="ctr" defTabSz="309563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 Light"/>
                  <a:ea typeface="+mn-ea"/>
                  <a:cs typeface="+mn-cs"/>
                  <a:sym typeface="Helvetica Light"/>
                </a:endParaRPr>
              </a:p>
            </p:txBody>
          </p:sp>
          <p:sp>
            <p:nvSpPr>
              <p:cNvPr id="42" name="Rectangle 3">
                <a:extLst>
                  <a:ext uri="{FF2B5EF4-FFF2-40B4-BE49-F238E27FC236}">
                    <a16:creationId xmlns:a16="http://schemas.microsoft.com/office/drawing/2014/main" id="{37574911-F37D-4393-AFE1-9BB83D825A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75500" y="3648606"/>
                <a:ext cx="4350093" cy="69971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 lvl="0" algn="ctr" defTabSz="309563" hangingPunct="0">
                  <a:defRPr/>
                </a:pPr>
                <a:r>
                  <a:rPr lang="en-US" sz="1406" b="1" kern="0" dirty="0">
                    <a:solidFill>
                      <a:schemeClr val="tx2"/>
                    </a:solidFill>
                    <a:latin typeface="Helvetica Light"/>
                    <a:sym typeface="Helvetica Light"/>
                  </a:rPr>
                  <a:t>Enables promotional products with set </a:t>
                </a:r>
                <a:endParaRPr lang="ru-RU" sz="1406" b="1" kern="0" dirty="0">
                  <a:solidFill>
                    <a:schemeClr val="tx2"/>
                  </a:solidFill>
                  <a:latin typeface="Helvetica Light"/>
                  <a:sym typeface="Helvetica Light"/>
                </a:endParaRPr>
              </a:p>
              <a:p>
                <a:pPr lvl="0" algn="ctr" defTabSz="309563" hangingPunct="0">
                  <a:defRPr/>
                </a:pPr>
                <a:r>
                  <a:rPr lang="en-US" sz="1406" b="1" kern="0" dirty="0">
                    <a:solidFill>
                      <a:schemeClr val="tx2"/>
                    </a:solidFill>
                    <a:latin typeface="Helvetica Light"/>
                    <a:sym typeface="Helvetica Light"/>
                  </a:rPr>
                  <a:t>timeframe </a:t>
                </a:r>
                <a:endParaRPr lang="el-GR" sz="1406" b="1" kern="0" dirty="0">
                  <a:solidFill>
                    <a:schemeClr val="tx2"/>
                  </a:solidFill>
                  <a:latin typeface="Helvetica Light"/>
                  <a:sym typeface="Helvetica Light"/>
                </a:endParaRPr>
              </a:p>
            </p:txBody>
          </p:sp>
        </p:grpSp>
        <p:grpSp>
          <p:nvGrpSpPr>
            <p:cNvPr id="37" name="Group 8">
              <a:extLst>
                <a:ext uri="{FF2B5EF4-FFF2-40B4-BE49-F238E27FC236}">
                  <a16:creationId xmlns:a16="http://schemas.microsoft.com/office/drawing/2014/main" id="{CA3A13FA-E060-4C7E-AAF3-872630EDBF0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347386" y="4472112"/>
              <a:ext cx="5105312" cy="971783"/>
              <a:chOff x="2819400" y="4876801"/>
              <a:chExt cx="5153025" cy="1077913"/>
            </a:xfrm>
          </p:grpSpPr>
          <p:sp>
            <p:nvSpPr>
              <p:cNvPr id="39" name="Freeform 5">
                <a:extLst>
                  <a:ext uri="{FF2B5EF4-FFF2-40B4-BE49-F238E27FC236}">
                    <a16:creationId xmlns:a16="http://schemas.microsoft.com/office/drawing/2014/main" id="{BDC47C0F-022F-45AF-B51B-9F6DF82508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19400" y="4876801"/>
                <a:ext cx="5153025" cy="1077913"/>
              </a:xfrm>
              <a:custGeom>
                <a:avLst/>
                <a:gdLst>
                  <a:gd name="T0" fmla="*/ 0 w 2034"/>
                  <a:gd name="T1" fmla="*/ 246 h 654"/>
                  <a:gd name="T2" fmla="*/ 0 w 2034"/>
                  <a:gd name="T3" fmla="*/ 0 h 654"/>
                  <a:gd name="T4" fmla="*/ 2034 w 2034"/>
                  <a:gd name="T5" fmla="*/ 0 h 654"/>
                  <a:gd name="T6" fmla="*/ 2034 w 2034"/>
                  <a:gd name="T7" fmla="*/ 654 h 654"/>
                  <a:gd name="T8" fmla="*/ 3 w 2034"/>
                  <a:gd name="T9" fmla="*/ 654 h 654"/>
                  <a:gd name="T10" fmla="*/ 3 w 2034"/>
                  <a:gd name="T11" fmla="*/ 438 h 654"/>
                  <a:gd name="T12" fmla="*/ 239 w 2034"/>
                  <a:gd name="T13" fmla="*/ 438 h 654"/>
                  <a:gd name="T14" fmla="*/ 239 w 2034"/>
                  <a:gd name="T15" fmla="*/ 502 h 654"/>
                  <a:gd name="T16" fmla="*/ 361 w 2034"/>
                  <a:gd name="T17" fmla="*/ 344 h 654"/>
                  <a:gd name="T18" fmla="*/ 241 w 2034"/>
                  <a:gd name="T19" fmla="*/ 178 h 654"/>
                  <a:gd name="T20" fmla="*/ 241 w 2034"/>
                  <a:gd name="T21" fmla="*/ 244 h 654"/>
                  <a:gd name="T22" fmla="*/ 0 w 2034"/>
                  <a:gd name="T23" fmla="*/ 246 h 6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034" h="654">
                    <a:moveTo>
                      <a:pt x="0" y="246"/>
                    </a:moveTo>
                    <a:lnTo>
                      <a:pt x="0" y="0"/>
                    </a:lnTo>
                    <a:lnTo>
                      <a:pt x="2034" y="0"/>
                    </a:lnTo>
                    <a:lnTo>
                      <a:pt x="2034" y="654"/>
                    </a:lnTo>
                    <a:lnTo>
                      <a:pt x="3" y="654"/>
                    </a:lnTo>
                    <a:lnTo>
                      <a:pt x="3" y="438"/>
                    </a:lnTo>
                    <a:lnTo>
                      <a:pt x="239" y="438"/>
                    </a:lnTo>
                    <a:lnTo>
                      <a:pt x="239" y="502"/>
                    </a:lnTo>
                    <a:lnTo>
                      <a:pt x="361" y="344"/>
                    </a:lnTo>
                    <a:lnTo>
                      <a:pt x="241" y="178"/>
                    </a:lnTo>
                    <a:lnTo>
                      <a:pt x="241" y="244"/>
                    </a:lnTo>
                    <a:lnTo>
                      <a:pt x="0" y="246"/>
                    </a:lnTo>
                    <a:close/>
                  </a:path>
                </a:pathLst>
              </a:cu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0" scaled="1"/>
              </a:gradFill>
              <a:ln>
                <a:noFill/>
              </a:ln>
              <a:effectLst/>
            </p:spPr>
            <p:txBody>
              <a:bodyPr lIns="31780" tIns="31780" rIns="31780" bIns="31780" anchor="ctr" anchorCtr="1"/>
              <a:lstStyle/>
              <a:p>
                <a:pPr marL="0" marR="0" lvl="0" indent="0" algn="ctr" defTabSz="309563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 Light"/>
                  <a:ea typeface="+mn-ea"/>
                  <a:cs typeface="+mn-cs"/>
                  <a:sym typeface="Helvetica Light"/>
                </a:endParaRPr>
              </a:p>
            </p:txBody>
          </p:sp>
          <p:sp>
            <p:nvSpPr>
              <p:cNvPr id="40" name="Rectangle 4">
                <a:extLst>
                  <a:ext uri="{FF2B5EF4-FFF2-40B4-BE49-F238E27FC236}">
                    <a16:creationId xmlns:a16="http://schemas.microsoft.com/office/drawing/2014/main" id="{4DBF5235-0AA5-49D5-B774-3AD8A78D49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10001" y="4980187"/>
                <a:ext cx="3886200" cy="6995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/>
              <a:p>
                <a:pPr lvl="0" algn="ctr" defTabSz="309563" hangingPunct="0">
                  <a:defRPr/>
                </a:pPr>
                <a:r>
                  <a:rPr lang="en-US" sz="1406" b="1" kern="0" dirty="0">
                    <a:solidFill>
                      <a:schemeClr val="tx2"/>
                    </a:solidFill>
                    <a:latin typeface="Helvetica Light"/>
                    <a:sym typeface="Helvetica Light"/>
                  </a:rPr>
                  <a:t>Establishing</a:t>
                </a:r>
                <a:r>
                  <a:rPr lang="en-GB" sz="1406" b="1" kern="0" dirty="0">
                    <a:solidFill>
                      <a:schemeClr val="tx2"/>
                    </a:solidFill>
                    <a:latin typeface="Helvetica Light"/>
                    <a:sym typeface="Helvetica Light"/>
                  </a:rPr>
                  <a:t> products available only to selected customers or groups</a:t>
                </a:r>
                <a:endParaRPr lang="el-GR" sz="1406" b="1" kern="0" dirty="0">
                  <a:solidFill>
                    <a:schemeClr val="tx2"/>
                  </a:solidFill>
                  <a:latin typeface="Helvetica Light"/>
                  <a:sym typeface="Helvetica Light"/>
                </a:endParaRPr>
              </a:p>
            </p:txBody>
          </p:sp>
        </p:grpSp>
        <p:sp>
          <p:nvSpPr>
            <p:cNvPr id="38" name="Rectangle 2">
              <a:extLst>
                <a:ext uri="{FF2B5EF4-FFF2-40B4-BE49-F238E27FC236}">
                  <a16:creationId xmlns:a16="http://schemas.microsoft.com/office/drawing/2014/main" id="{BBE2A7D7-A199-4330-AAB2-6213976443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23928" y="1022454"/>
              <a:ext cx="4036631" cy="6307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lvl="0" algn="ctr" defTabSz="309563" hangingPunct="0">
                <a:defRPr/>
              </a:pPr>
              <a:r>
                <a:rPr lang="en-US" sz="1406" b="1" kern="0" dirty="0">
                  <a:solidFill>
                    <a:schemeClr val="tx2"/>
                  </a:solidFill>
                  <a:latin typeface="Helvetica Light"/>
                  <a:sym typeface="Helvetica Light"/>
                </a:rPr>
                <a:t>Controlled transaction / event processing on arrangements</a:t>
              </a:r>
              <a:endParaRPr lang="el-GR" sz="1406" b="1" kern="0" dirty="0">
                <a:solidFill>
                  <a:schemeClr val="tx2"/>
                </a:solidFill>
                <a:latin typeface="Helvetica Light"/>
                <a:sym typeface="Helvetica Light"/>
              </a:endParaRPr>
            </a:p>
          </p:txBody>
        </p:sp>
      </p:grp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99FCB70-760F-4CE1-A948-6E0334B6A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FC74CF-8B03-5D41-97A3-DD76EB0CCB80}" type="slidenum">
              <a:rPr lang="ru-RU" smtClean="0"/>
              <a:t>30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688218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Изображение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8901"/>
            <a:ext cx="8530938" cy="554793"/>
          </a:xfrm>
          <a:prstGeom prst="rect">
            <a:avLst/>
          </a:prstGeom>
        </p:spPr>
      </p:pic>
      <p:pic>
        <p:nvPicPr>
          <p:cNvPr id="8" name="Изображение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8228" y="1735749"/>
            <a:ext cx="3785616" cy="3417570"/>
          </a:xfrm>
          <a:prstGeom prst="rect">
            <a:avLst/>
          </a:prstGeom>
        </p:spPr>
      </p:pic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3291" y="1385595"/>
            <a:ext cx="7270134" cy="3135080"/>
          </a:xfrm>
        </p:spPr>
        <p:txBody>
          <a:bodyPr>
            <a:normAutofit/>
          </a:bodyPr>
          <a:lstStyle/>
          <a:p>
            <a:pPr algn="just">
              <a:spcAft>
                <a:spcPts val="600"/>
              </a:spcAft>
              <a:buBlip>
                <a:blip r:embed="rId4"/>
              </a:buBlip>
            </a:pPr>
            <a:r>
              <a:rPr lang="en-US" sz="1600" dirty="0">
                <a:solidFill>
                  <a:schemeClr val="bg1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T24 Overview: features, advantages. T24 Model Bank</a:t>
            </a:r>
            <a:endParaRPr lang="ru-RU" sz="1600" dirty="0">
              <a:solidFill>
                <a:schemeClr val="bg1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>
              <a:spcAft>
                <a:spcPts val="600"/>
              </a:spcAft>
              <a:buBlip>
                <a:blip r:embed="rId4"/>
              </a:buBlip>
            </a:pPr>
            <a:r>
              <a:rPr lang="en-US" sz="1600" dirty="0">
                <a:solidFill>
                  <a:schemeClr val="bg1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T24 Traditional Product Architecture and Product Architecture of AA Module</a:t>
            </a:r>
            <a:endParaRPr lang="ru-RU" sz="1600" dirty="0">
              <a:solidFill>
                <a:schemeClr val="bg1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>
              <a:spcAft>
                <a:spcPts val="600"/>
              </a:spcAft>
              <a:buBlip>
                <a:blip r:embed="rId4"/>
              </a:buBlip>
            </a:pP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Types of User Interfaces</a:t>
            </a:r>
            <a:endParaRPr lang="ru-RU" sz="1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0" y="43960"/>
            <a:ext cx="8686800" cy="461738"/>
          </a:xfrm>
        </p:spPr>
        <p:txBody>
          <a:bodyPr>
            <a:normAutofit/>
          </a:bodyPr>
          <a:lstStyle/>
          <a:p>
            <a:pPr algn="l"/>
            <a:r>
              <a:rPr lang="ru-RU" sz="1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</a:t>
            </a:r>
            <a:r>
              <a:rPr lang="en-US" sz="1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Agenda</a:t>
            </a:r>
            <a:endParaRPr lang="ru-RU" sz="18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9" name="Изображение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9069" y="214039"/>
            <a:ext cx="740976" cy="32693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09" y="4767262"/>
            <a:ext cx="1260555" cy="307749"/>
          </a:xfrm>
          <a:prstGeom prst="rect">
            <a:avLst/>
          </a:prstGeom>
        </p:spPr>
      </p:pic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FF21CE2-3D18-4D30-B876-7C90AD6CB8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FC74CF-8B03-5D41-97A3-DD76EB0CCB80}" type="slidenum">
              <a:rPr lang="ru-RU" smtClean="0"/>
              <a:t>31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791070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Изображение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8901"/>
            <a:ext cx="8530938" cy="554793"/>
          </a:xfrm>
          <a:prstGeom prst="rect">
            <a:avLst/>
          </a:prstGeom>
        </p:spPr>
      </p:pic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-1" y="43960"/>
            <a:ext cx="8686801" cy="461738"/>
          </a:xfrm>
        </p:spPr>
        <p:txBody>
          <a:bodyPr>
            <a:normAutofit/>
          </a:bodyPr>
          <a:lstStyle/>
          <a:p>
            <a:pPr algn="l"/>
            <a:r>
              <a:rPr lang="ru-RU" sz="1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Classic, Desktop, Browser, UXP</a:t>
            </a:r>
            <a:endParaRPr lang="ru-RU" sz="18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9" name="Изображение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9069" y="214039"/>
            <a:ext cx="740976" cy="326930"/>
          </a:xfrm>
          <a:prstGeom prst="rect">
            <a:avLst/>
          </a:prstGeom>
        </p:spPr>
      </p:pic>
      <p:pic>
        <p:nvPicPr>
          <p:cNvPr id="19" name="Изображение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9873" y="3290308"/>
            <a:ext cx="1623971" cy="1863011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09" y="4767262"/>
            <a:ext cx="1260555" cy="307749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3D8B096E-C139-409F-9701-08E6DCD13409}"/>
              </a:ext>
            </a:extLst>
          </p:cNvPr>
          <p:cNvSpPr/>
          <p:nvPr/>
        </p:nvSpPr>
        <p:spPr>
          <a:xfrm>
            <a:off x="265875" y="797713"/>
            <a:ext cx="8075983" cy="32624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  <a:buBlip>
                <a:blip r:embed="rId6"/>
              </a:buBlip>
            </a:pPr>
            <a:r>
              <a:rPr lang="en-US" sz="1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ru-RU" sz="1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Т24 </a:t>
            </a:r>
            <a:r>
              <a:rPr lang="en-US" sz="1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Classic</a:t>
            </a:r>
            <a:r>
              <a:rPr lang="ru-RU" sz="1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(Terminal)</a:t>
            </a:r>
            <a:r>
              <a:rPr lang="ru-RU" sz="1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ru-RU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– </a:t>
            </a: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old type of user interface</a:t>
            </a:r>
            <a:r>
              <a:rPr lang="ru-RU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</a:t>
            </a: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Nowadays it is used for development and administration purposes</a:t>
            </a:r>
          </a:p>
          <a:p>
            <a:pPr algn="just">
              <a:spcAft>
                <a:spcPts val="600"/>
              </a:spcAft>
            </a:pPr>
            <a:endParaRPr lang="ru-RU" sz="1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>
              <a:spcAft>
                <a:spcPts val="600"/>
              </a:spcAft>
              <a:buBlip>
                <a:blip r:embed="rId6"/>
              </a:buBlip>
            </a:pPr>
            <a:r>
              <a:rPr lang="en-US" sz="1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ru-RU" sz="1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Т24 </a:t>
            </a:r>
            <a:r>
              <a:rPr lang="en-US" sz="1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Desktop</a:t>
            </a:r>
            <a:r>
              <a:rPr lang="ru-RU" sz="1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ru-RU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– </a:t>
            </a: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old type of user interface</a:t>
            </a:r>
            <a:r>
              <a:rPr lang="ru-RU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</a:t>
            </a: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Nowadays it is not used</a:t>
            </a:r>
            <a:r>
              <a:rPr lang="ru-RU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</a:t>
            </a: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It required to be setup on user’s working area</a:t>
            </a:r>
          </a:p>
          <a:p>
            <a:pPr algn="just">
              <a:spcAft>
                <a:spcPts val="600"/>
              </a:spcAft>
            </a:pPr>
            <a:endParaRPr lang="ru-RU" sz="1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>
              <a:spcAft>
                <a:spcPts val="600"/>
              </a:spcAft>
              <a:buBlip>
                <a:blip r:embed="rId6"/>
              </a:buBlip>
            </a:pPr>
            <a:r>
              <a:rPr lang="en-US" sz="1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T24 WEB Interface</a:t>
            </a:r>
            <a:r>
              <a:rPr lang="ru-RU" sz="1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ru-RU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– </a:t>
            </a: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type of user interface which use internet browser to reach environment</a:t>
            </a:r>
            <a:r>
              <a:rPr lang="ru-RU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</a:t>
            </a:r>
            <a:endParaRPr lang="en-US" sz="1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>
              <a:spcAft>
                <a:spcPts val="600"/>
              </a:spcAft>
              <a:buBlip>
                <a:blip r:embed="rId6"/>
              </a:buBlip>
            </a:pPr>
            <a:endParaRPr lang="ru-RU" sz="1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>
              <a:spcAft>
                <a:spcPts val="600"/>
              </a:spcAft>
              <a:buBlip>
                <a:blip r:embed="rId6"/>
              </a:buBlip>
            </a:pPr>
            <a:r>
              <a:rPr lang="en-US" sz="1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UXP Browser</a:t>
            </a:r>
            <a:r>
              <a:rPr lang="ru-RU" sz="1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ru-RU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– </a:t>
            </a: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type of user interface that is used nowadays</a:t>
            </a:r>
            <a:r>
              <a:rPr lang="ru-RU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</a:t>
            </a: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It has much wider functionality than other user interfaces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270E330-9DA2-487D-BD68-95939601E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FC74CF-8B03-5D41-97A3-DD76EB0CCB80}" type="slidenum">
              <a:rPr lang="ru-RU" smtClean="0"/>
              <a:t>32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473988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Изображение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8901"/>
            <a:ext cx="8530938" cy="554793"/>
          </a:xfrm>
          <a:prstGeom prst="rect">
            <a:avLst/>
          </a:prstGeom>
        </p:spPr>
      </p:pic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-1" y="43960"/>
            <a:ext cx="8686801" cy="461738"/>
          </a:xfrm>
        </p:spPr>
        <p:txBody>
          <a:bodyPr>
            <a:normAutofit/>
          </a:bodyPr>
          <a:lstStyle/>
          <a:p>
            <a:pPr algn="l"/>
            <a:r>
              <a:rPr lang="ru-RU" sz="1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Classic, Desktop, Browser, UXP</a:t>
            </a:r>
            <a:endParaRPr lang="ru-RU" sz="18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9" name="Изображение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9069" y="214039"/>
            <a:ext cx="740976" cy="326930"/>
          </a:xfrm>
          <a:prstGeom prst="rect">
            <a:avLst/>
          </a:prstGeom>
        </p:spPr>
      </p:pic>
      <p:pic>
        <p:nvPicPr>
          <p:cNvPr id="19" name="Изображение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9873" y="3290308"/>
            <a:ext cx="1623971" cy="1863011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09" y="4767262"/>
            <a:ext cx="1260555" cy="307749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61149AE4-C34E-4355-BC1F-0ABD7C96FC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03909" y="620713"/>
            <a:ext cx="3543300" cy="22542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12" name="Picture 18">
            <a:extLst>
              <a:ext uri="{FF2B5EF4-FFF2-40B4-BE49-F238E27FC236}">
                <a16:creationId xmlns:a16="http://schemas.microsoft.com/office/drawing/2014/main" id="{3E42FD61-EF16-4208-9C68-455509FC61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288256" y="1038726"/>
            <a:ext cx="3671887" cy="2232025"/>
          </a:xfrm>
          <a:prstGeom prst="rect">
            <a:avLst/>
          </a:prstGeom>
          <a:noFill/>
          <a:ln w="9525" algn="ctr">
            <a:solidFill>
              <a:schemeClr val="accent2"/>
            </a:solidFill>
            <a:miter lim="800000"/>
            <a:headEnd/>
            <a:tailEnd/>
          </a:ln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06F73AD-20F8-440B-AC12-5AD5A848965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23569" y="2024103"/>
            <a:ext cx="6791035" cy="2452022"/>
          </a:xfrm>
          <a:prstGeom prst="rect">
            <a:avLst/>
          </a:prstGeom>
        </p:spPr>
      </p:pic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407EB81-4716-472D-9050-FE4DDD44AB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FC74CF-8B03-5D41-97A3-DD76EB0CCB80}" type="slidenum">
              <a:rPr lang="ru-RU" smtClean="0"/>
              <a:t>33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243020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353A2DD-ECFF-41EE-90DF-C91BD6BBA9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689" r="3024" b="1619"/>
          <a:stretch/>
        </p:blipFill>
        <p:spPr>
          <a:xfrm>
            <a:off x="268573" y="607728"/>
            <a:ext cx="8357191" cy="4119340"/>
          </a:xfrm>
          <a:prstGeom prst="rect">
            <a:avLst/>
          </a:prstGeom>
        </p:spPr>
      </p:pic>
      <p:pic>
        <p:nvPicPr>
          <p:cNvPr id="10" name="Изображение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8901"/>
            <a:ext cx="8530938" cy="554793"/>
          </a:xfrm>
          <a:prstGeom prst="rect">
            <a:avLst/>
          </a:prstGeom>
        </p:spPr>
      </p:pic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-1" y="43960"/>
            <a:ext cx="8686801" cy="461738"/>
          </a:xfrm>
        </p:spPr>
        <p:txBody>
          <a:bodyPr>
            <a:normAutofit/>
          </a:bodyPr>
          <a:lstStyle/>
          <a:p>
            <a:pPr algn="l"/>
            <a:r>
              <a:rPr lang="ru-RU" sz="1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UXP Browser</a:t>
            </a:r>
            <a:endParaRPr lang="ru-RU" sz="18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9" name="Изображение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9069" y="214039"/>
            <a:ext cx="740976" cy="326930"/>
          </a:xfrm>
          <a:prstGeom prst="rect">
            <a:avLst/>
          </a:prstGeom>
        </p:spPr>
      </p:pic>
      <p:pic>
        <p:nvPicPr>
          <p:cNvPr id="19" name="Изображение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9873" y="3290308"/>
            <a:ext cx="1623971" cy="1863011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09" y="4767262"/>
            <a:ext cx="1260555" cy="307749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53E0B91-E38B-4855-BBA3-D7C1B3ED2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FC74CF-8B03-5D41-97A3-DD76EB0CCB80}" type="slidenum">
              <a:rPr lang="ru-RU" smtClean="0"/>
              <a:t>34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933528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Изображение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8901"/>
            <a:ext cx="8530938" cy="554793"/>
          </a:xfrm>
          <a:prstGeom prst="rect">
            <a:avLst/>
          </a:prstGeom>
        </p:spPr>
      </p:pic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-1" y="43960"/>
            <a:ext cx="8686801" cy="461738"/>
          </a:xfrm>
        </p:spPr>
        <p:txBody>
          <a:bodyPr>
            <a:normAutofit/>
          </a:bodyPr>
          <a:lstStyle/>
          <a:p>
            <a:pPr algn="l"/>
            <a:r>
              <a:rPr lang="ru-RU" sz="1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UXP Browser</a:t>
            </a:r>
            <a:r>
              <a:rPr lang="ru-RU" sz="1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— </a:t>
            </a:r>
            <a:r>
              <a:rPr lang="en-US" sz="1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 Flow</a:t>
            </a:r>
            <a:endParaRPr lang="ru-RU" sz="18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9" name="Изображение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9069" y="214039"/>
            <a:ext cx="740976" cy="326930"/>
          </a:xfrm>
          <a:prstGeom prst="rect">
            <a:avLst/>
          </a:prstGeom>
        </p:spPr>
      </p:pic>
      <p:pic>
        <p:nvPicPr>
          <p:cNvPr id="19" name="Изображение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9873" y="3290308"/>
            <a:ext cx="1623971" cy="1863011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09" y="4767262"/>
            <a:ext cx="1260555" cy="307749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53E0B91-E38B-4855-BBA3-D7C1B3ED2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FC74CF-8B03-5D41-97A3-DD76EB0CCB80}" type="slidenum">
              <a:rPr lang="ru-RU" smtClean="0"/>
              <a:t>35</a:t>
            </a:fld>
            <a:endParaRPr lang="ru-RU"/>
          </a:p>
        </p:txBody>
      </p:sp>
      <p:pic>
        <p:nvPicPr>
          <p:cNvPr id="12" name="Picture 1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05877181-497A-4F5C-961E-3438229F89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909" y="598753"/>
            <a:ext cx="7700690" cy="402714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CD04216-CD8C-4C37-B18F-B7B9C6E24771}"/>
              </a:ext>
            </a:extLst>
          </p:cNvPr>
          <p:cNvSpPr txBox="1"/>
          <p:nvPr/>
        </p:nvSpPr>
        <p:spPr>
          <a:xfrm>
            <a:off x="1424320" y="2780588"/>
            <a:ext cx="25618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Old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BrowserWeb</a:t>
            </a:r>
            <a:endParaRPr lang="en-US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48046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Изображение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8901"/>
            <a:ext cx="8530938" cy="554793"/>
          </a:xfrm>
          <a:prstGeom prst="rect">
            <a:avLst/>
          </a:prstGeom>
        </p:spPr>
      </p:pic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-1" y="43960"/>
            <a:ext cx="8686801" cy="461738"/>
          </a:xfrm>
        </p:spPr>
        <p:txBody>
          <a:bodyPr>
            <a:normAutofit/>
          </a:bodyPr>
          <a:lstStyle/>
          <a:p>
            <a:pPr algn="l"/>
            <a:r>
              <a:rPr lang="ru-RU" sz="1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UXP Browser</a:t>
            </a:r>
            <a:r>
              <a:rPr lang="ru-RU" sz="1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— </a:t>
            </a:r>
            <a:r>
              <a:rPr lang="en-US" sz="1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 Flow</a:t>
            </a:r>
            <a:endParaRPr lang="ru-RU" sz="18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9" name="Изображение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9069" y="214039"/>
            <a:ext cx="740976" cy="326930"/>
          </a:xfrm>
          <a:prstGeom prst="rect">
            <a:avLst/>
          </a:prstGeom>
        </p:spPr>
      </p:pic>
      <p:pic>
        <p:nvPicPr>
          <p:cNvPr id="19" name="Изображение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9873" y="3290308"/>
            <a:ext cx="1623971" cy="1863011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09" y="4767262"/>
            <a:ext cx="1260555" cy="307749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53E0B91-E38B-4855-BBA3-D7C1B3ED2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FC74CF-8B03-5D41-97A3-DD76EB0CCB80}" type="slidenum">
              <a:rPr lang="ru-RU" smtClean="0"/>
              <a:t>36</a:t>
            </a:fld>
            <a:endParaRPr lang="ru-RU"/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8299D66A-7EAB-4CAB-8C5D-28E6E34F91BA}"/>
              </a:ext>
            </a:extLst>
          </p:cNvPr>
          <p:cNvSpPr/>
          <p:nvPr/>
        </p:nvSpPr>
        <p:spPr>
          <a:xfrm>
            <a:off x="241913" y="777734"/>
            <a:ext cx="8340570" cy="3754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Blip>
                <a:blip r:embed="rId6"/>
              </a:buBlip>
            </a:pPr>
            <a:r>
              <a:rPr lang="de-DE" sz="1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Helvetica Light"/>
              </a:rPr>
              <a:t>Modernised</a:t>
            </a:r>
            <a:r>
              <a:rPr lang="de-DE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Helvetica Light"/>
              </a:rPr>
              <a:t> </a:t>
            </a:r>
            <a:r>
              <a:rPr lang="de-DE" sz="1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Helvetica Light"/>
              </a:rPr>
              <a:t>look</a:t>
            </a:r>
            <a:r>
              <a:rPr lang="de-DE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Helvetica Light"/>
              </a:rPr>
              <a:t> and </a:t>
            </a:r>
            <a:r>
              <a:rPr lang="de-DE" sz="1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Helvetica Light"/>
              </a:rPr>
              <a:t>feel</a:t>
            </a:r>
            <a:endParaRPr lang="de-DE" sz="1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Helvetica Light"/>
            </a:endParaRPr>
          </a:p>
          <a:p>
            <a:pPr marL="285750" indent="-285750">
              <a:buBlip>
                <a:blip r:embed="rId6"/>
              </a:buBlip>
            </a:pPr>
            <a:endParaRPr lang="de-DE" sz="1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Helvetica Light"/>
            </a:endParaRPr>
          </a:p>
          <a:p>
            <a:pPr marL="285750" indent="-285750">
              <a:buBlip>
                <a:blip r:embed="rId6"/>
              </a:buBlip>
            </a:pPr>
            <a:r>
              <a:rPr lang="de-DE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Helvetica Light"/>
              </a:rPr>
              <a:t>Extended </a:t>
            </a:r>
            <a:r>
              <a:rPr lang="de-DE" sz="1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Helvetica Light"/>
              </a:rPr>
              <a:t>Customisation</a:t>
            </a:r>
            <a:endParaRPr lang="de-DE" sz="1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Helvetica Light"/>
            </a:endParaRPr>
          </a:p>
          <a:p>
            <a:pPr marL="285750" indent="-285750">
              <a:buBlip>
                <a:blip r:embed="rId6"/>
              </a:buBlip>
            </a:pPr>
            <a:endParaRPr lang="de-DE" sz="1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Helvetica Light"/>
            </a:endParaRPr>
          </a:p>
          <a:p>
            <a:pPr marL="285750" indent="-285750">
              <a:buBlip>
                <a:blip r:embed="rId6"/>
              </a:buBlip>
            </a:pPr>
            <a:r>
              <a:rPr lang="de-DE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Helvetica Light"/>
              </a:rPr>
              <a:t>User </a:t>
            </a:r>
            <a:r>
              <a:rPr lang="de-DE" sz="1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Helvetica Light"/>
              </a:rPr>
              <a:t>preferences</a:t>
            </a:r>
            <a:r>
              <a:rPr lang="de-DE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Helvetica Light"/>
              </a:rPr>
              <a:t> </a:t>
            </a:r>
            <a:r>
              <a:rPr lang="de-DE" sz="1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Helvetica Light"/>
              </a:rPr>
              <a:t>for</a:t>
            </a:r>
            <a:r>
              <a:rPr lang="de-DE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Helvetica Light"/>
              </a:rPr>
              <a:t> </a:t>
            </a:r>
            <a:r>
              <a:rPr lang="de-DE" sz="1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Helvetica Light"/>
              </a:rPr>
              <a:t>font</a:t>
            </a:r>
            <a:r>
              <a:rPr lang="de-DE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Helvetica Light"/>
              </a:rPr>
              <a:t> </a:t>
            </a:r>
            <a:r>
              <a:rPr lang="de-DE" sz="1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Helvetica Light"/>
              </a:rPr>
              <a:t>sizes</a:t>
            </a:r>
            <a:r>
              <a:rPr lang="de-DE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Helvetica Light"/>
              </a:rPr>
              <a:t>, </a:t>
            </a:r>
            <a:r>
              <a:rPr lang="de-DE" sz="1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Helvetica Light"/>
              </a:rPr>
              <a:t>width</a:t>
            </a:r>
            <a:r>
              <a:rPr lang="de-DE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Helvetica Light"/>
              </a:rPr>
              <a:t> </a:t>
            </a:r>
            <a:r>
              <a:rPr lang="de-DE" sz="1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Helvetica Light"/>
              </a:rPr>
              <a:t>utilisation</a:t>
            </a:r>
            <a:endParaRPr lang="de-DE" sz="1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Helvetica Light"/>
            </a:endParaRPr>
          </a:p>
          <a:p>
            <a:pPr marL="285750" indent="-285750">
              <a:buBlip>
                <a:blip r:embed="rId6"/>
              </a:buBlip>
            </a:pPr>
            <a:endParaRPr lang="de-DE" sz="1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Helvetica Light"/>
            </a:endParaRPr>
          </a:p>
          <a:p>
            <a:pPr marL="285750" indent="-285750">
              <a:buBlip>
                <a:blip r:embed="rId6"/>
              </a:buBlip>
            </a:pPr>
            <a:r>
              <a:rPr lang="de-DE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Helvetica Light"/>
              </a:rPr>
              <a:t>Fast </a:t>
            </a:r>
            <a:r>
              <a:rPr lang="de-DE" sz="1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Helvetica Light"/>
              </a:rPr>
              <a:t>searchable</a:t>
            </a:r>
            <a:r>
              <a:rPr lang="de-DE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Helvetica Light"/>
              </a:rPr>
              <a:t> </a:t>
            </a:r>
            <a:r>
              <a:rPr lang="de-DE" sz="1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Helvetica Light"/>
              </a:rPr>
              <a:t>menus</a:t>
            </a:r>
            <a:endParaRPr lang="de-DE" sz="1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Helvetica Light"/>
            </a:endParaRPr>
          </a:p>
          <a:p>
            <a:pPr marL="285750" indent="-285750">
              <a:buBlip>
                <a:blip r:embed="rId6"/>
              </a:buBlip>
            </a:pPr>
            <a:endParaRPr lang="de-DE" sz="1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Helvetica Light"/>
            </a:endParaRPr>
          </a:p>
          <a:p>
            <a:pPr marL="285750" indent="-285750">
              <a:buBlip>
                <a:blip r:embed="rId6"/>
              </a:buBlip>
            </a:pPr>
            <a:r>
              <a:rPr lang="de-DE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Helvetica Light"/>
              </a:rPr>
              <a:t>Version </a:t>
            </a:r>
            <a:r>
              <a:rPr lang="de-DE" sz="1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Helvetica Light"/>
              </a:rPr>
              <a:t>screens</a:t>
            </a:r>
            <a:r>
              <a:rPr lang="de-DE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Helvetica Light"/>
              </a:rPr>
              <a:t> </a:t>
            </a:r>
            <a:r>
              <a:rPr lang="de-DE" sz="1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Helvetica Light"/>
              </a:rPr>
              <a:t>now</a:t>
            </a:r>
            <a:r>
              <a:rPr lang="de-DE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Helvetica Light"/>
              </a:rPr>
              <a:t> </a:t>
            </a:r>
            <a:r>
              <a:rPr lang="de-DE" sz="1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Helvetica Light"/>
              </a:rPr>
              <a:t>adapt</a:t>
            </a:r>
            <a:r>
              <a:rPr lang="de-DE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Helvetica Light"/>
              </a:rPr>
              <a:t> </a:t>
            </a:r>
            <a:r>
              <a:rPr lang="de-DE" sz="1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Helvetica Light"/>
              </a:rPr>
              <a:t>to</a:t>
            </a:r>
            <a:r>
              <a:rPr lang="de-DE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Helvetica Light"/>
              </a:rPr>
              <a:t> </a:t>
            </a:r>
            <a:r>
              <a:rPr lang="de-DE" sz="1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Helvetica Light"/>
              </a:rPr>
              <a:t>available</a:t>
            </a:r>
            <a:r>
              <a:rPr lang="de-DE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Helvetica Light"/>
              </a:rPr>
              <a:t> screen </a:t>
            </a:r>
            <a:r>
              <a:rPr lang="de-DE" sz="1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Helvetica Light"/>
              </a:rPr>
              <a:t>size</a:t>
            </a:r>
            <a:r>
              <a:rPr lang="de-DE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Helvetica Light"/>
              </a:rPr>
              <a:t> (Responsive)</a:t>
            </a:r>
          </a:p>
          <a:p>
            <a:pPr marL="285750" indent="-285750">
              <a:buBlip>
                <a:blip r:embed="rId6"/>
              </a:buBlip>
            </a:pPr>
            <a:endParaRPr lang="de-DE" sz="1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Helvetica Light"/>
            </a:endParaRPr>
          </a:p>
          <a:p>
            <a:pPr marL="285750" indent="-285750">
              <a:buBlip>
                <a:blip r:embed="rId6"/>
              </a:buBlip>
            </a:pPr>
            <a:r>
              <a:rPr lang="de-DE" sz="1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Helvetica Light"/>
              </a:rPr>
              <a:t>Slicker</a:t>
            </a:r>
            <a:r>
              <a:rPr lang="de-DE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Helvetica Light"/>
              </a:rPr>
              <a:t> </a:t>
            </a:r>
            <a:r>
              <a:rPr lang="de-DE" sz="1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Helvetica Light"/>
              </a:rPr>
              <a:t>error</a:t>
            </a:r>
            <a:r>
              <a:rPr lang="de-DE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Helvetica Light"/>
              </a:rPr>
              <a:t> </a:t>
            </a:r>
            <a:r>
              <a:rPr lang="de-DE" sz="1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Helvetica Light"/>
              </a:rPr>
              <a:t>message</a:t>
            </a:r>
            <a:r>
              <a:rPr lang="de-DE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Helvetica Light"/>
              </a:rPr>
              <a:t> </a:t>
            </a:r>
            <a:r>
              <a:rPr lang="de-DE" sz="1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Helvetica Light"/>
              </a:rPr>
              <a:t>navigation</a:t>
            </a:r>
            <a:r>
              <a:rPr lang="de-DE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Helvetica Light"/>
              </a:rPr>
              <a:t> and </a:t>
            </a:r>
            <a:r>
              <a:rPr lang="de-DE" sz="1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Helvetica Light"/>
              </a:rPr>
              <a:t>remediation</a:t>
            </a:r>
            <a:endParaRPr lang="de-DE" sz="1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Helvetica Light"/>
            </a:endParaRPr>
          </a:p>
          <a:p>
            <a:endParaRPr lang="de-DE" sz="1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Helvetica Light"/>
            </a:endParaRPr>
          </a:p>
          <a:p>
            <a:pPr marL="285750" indent="-285750">
              <a:buBlip>
                <a:blip r:embed="rId6"/>
              </a:buBlip>
            </a:pPr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Helvetica Light"/>
              </a:rPr>
              <a:t>Ability to work with third-party systems</a:t>
            </a:r>
            <a:endParaRPr lang="ru-RU" sz="1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Helvetica Light"/>
            </a:endParaRPr>
          </a:p>
          <a:p>
            <a:pPr marL="285750" indent="-285750">
              <a:buBlip>
                <a:blip r:embed="rId6"/>
              </a:buBlip>
            </a:pPr>
            <a:endParaRPr lang="ru-RU" sz="1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Helvetica Light"/>
            </a:endParaRPr>
          </a:p>
          <a:p>
            <a:pPr marL="285750" indent="-285750">
              <a:buBlip>
                <a:blip r:embed="rId6"/>
              </a:buBlip>
            </a:pPr>
            <a:r>
              <a:rPr lang="de-DE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Helvetica Light"/>
              </a:rPr>
              <a:t>Multi-lingual Help-Text</a:t>
            </a:r>
            <a:endParaRPr lang="ru-RU" sz="1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Helvetica Light"/>
            </a:endParaRPr>
          </a:p>
          <a:p>
            <a:pPr marL="285750" indent="-285750">
              <a:buBlip>
                <a:blip r:embed="rId6"/>
              </a:buBlip>
            </a:pPr>
            <a:endParaRPr lang="ru-RU" sz="1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Helvetica Light"/>
            </a:endParaRPr>
          </a:p>
          <a:p>
            <a:pPr marL="285750" indent="-285750">
              <a:buBlip>
                <a:blip r:embed="rId6"/>
              </a:buBlip>
            </a:pPr>
            <a:r>
              <a:rPr lang="de-DE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Helvetica Light"/>
              </a:rPr>
              <a:t>Enhanced Export Features</a:t>
            </a:r>
          </a:p>
        </p:txBody>
      </p:sp>
    </p:spTree>
    <p:extLst>
      <p:ext uri="{BB962C8B-B14F-4D97-AF65-F5344CB8AC3E}">
        <p14:creationId xmlns:p14="http://schemas.microsoft.com/office/powerpoint/2010/main" val="12106741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Изображение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7" name="Изображение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741" y="472657"/>
            <a:ext cx="1041693" cy="459611"/>
          </a:xfrm>
          <a:prstGeom prst="rect">
            <a:avLst/>
          </a:prstGeom>
        </p:spPr>
      </p:pic>
      <p:sp>
        <p:nvSpPr>
          <p:cNvPr id="2" name="Название 1"/>
          <p:cNvSpPr>
            <a:spLocks noGrp="1"/>
          </p:cNvSpPr>
          <p:nvPr>
            <p:ph type="ctrTitle"/>
          </p:nvPr>
        </p:nvSpPr>
        <p:spPr>
          <a:xfrm>
            <a:off x="211238" y="1251180"/>
            <a:ext cx="7772400" cy="1102519"/>
          </a:xfrm>
        </p:spPr>
        <p:txBody>
          <a:bodyPr>
            <a:normAutofit/>
          </a:bodyPr>
          <a:lstStyle/>
          <a:p>
            <a:pPr algn="l">
              <a:lnSpc>
                <a:spcPct val="80000"/>
              </a:lnSpc>
            </a:pPr>
            <a:r>
              <a:rPr lang="en-US" sz="3200" dirty="0">
                <a:solidFill>
                  <a:schemeClr val="bg1"/>
                </a:solidFill>
                <a:latin typeface="Tahoma"/>
                <a:cs typeface="Tahoma"/>
              </a:rPr>
              <a:t>Thank you for your time and attention!</a:t>
            </a:r>
            <a:br>
              <a:rPr lang="en-US" sz="3200" dirty="0">
                <a:solidFill>
                  <a:schemeClr val="bg1"/>
                </a:solidFill>
                <a:latin typeface="Tahoma"/>
                <a:cs typeface="Tahoma"/>
              </a:rPr>
            </a:br>
            <a:endParaRPr lang="ru-RU" sz="3200" dirty="0">
              <a:solidFill>
                <a:schemeClr val="bg1"/>
              </a:solidFill>
              <a:latin typeface="Tahoma"/>
              <a:cs typeface="Tahoma"/>
            </a:endParaRPr>
          </a:p>
        </p:txBody>
      </p:sp>
      <p:sp>
        <p:nvSpPr>
          <p:cNvPr id="9" name="Подзаголовок 2"/>
          <p:cNvSpPr>
            <a:spLocks noGrp="1"/>
          </p:cNvSpPr>
          <p:nvPr>
            <p:ph type="subTitle" idx="1"/>
          </p:nvPr>
        </p:nvSpPr>
        <p:spPr>
          <a:xfrm>
            <a:off x="527381" y="4429423"/>
            <a:ext cx="6400800" cy="387866"/>
          </a:xfrm>
        </p:spPr>
        <p:txBody>
          <a:bodyPr>
            <a:normAutofit/>
          </a:bodyPr>
          <a:lstStyle/>
          <a:p>
            <a:pPr algn="l"/>
            <a:r>
              <a:rPr lang="en-US" sz="1600" dirty="0">
                <a:solidFill>
                  <a:srgbClr val="FFFFFF"/>
                </a:solidFill>
                <a:latin typeface="Tahoma"/>
                <a:cs typeface="Tahoma"/>
              </a:rPr>
              <a:t>Minsk,</a:t>
            </a:r>
            <a:r>
              <a:rPr lang="ru-RU" sz="1600" dirty="0">
                <a:solidFill>
                  <a:srgbClr val="FFFFFF"/>
                </a:solidFill>
                <a:latin typeface="Tahoma"/>
                <a:cs typeface="Tahoma"/>
              </a:rPr>
              <a:t> 20</a:t>
            </a:r>
            <a:r>
              <a:rPr lang="en-US" sz="160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lang="ru-RU" sz="160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</a:p>
        </p:txBody>
      </p:sp>
      <p:sp>
        <p:nvSpPr>
          <p:cNvPr id="8" name="Прямоугольник 2"/>
          <p:cNvSpPr>
            <a:spLocks noChangeArrowheads="1"/>
          </p:cNvSpPr>
          <p:nvPr/>
        </p:nvSpPr>
        <p:spPr bwMode="auto">
          <a:xfrm>
            <a:off x="526883" y="2135511"/>
            <a:ext cx="3325091" cy="1938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FORANX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LLC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Legal address: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35A, Ponomarenko str., 201 office, Minsk, 220015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Belarus</a:t>
            </a:r>
            <a:endParaRPr kumimoji="0" lang="ru-RU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Tel.:+ 375 17 202 76 78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+ 375 17 202 76 79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Fax: + 375 17 362 34 22</a:t>
            </a: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Web-site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www.foranx.by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12932862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Изображение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8901"/>
            <a:ext cx="8530938" cy="554793"/>
          </a:xfrm>
          <a:prstGeom prst="rect">
            <a:avLst/>
          </a:prstGeom>
        </p:spPr>
      </p:pic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-1" y="43960"/>
            <a:ext cx="8686801" cy="461738"/>
          </a:xfrm>
        </p:spPr>
        <p:txBody>
          <a:bodyPr>
            <a:normAutofit/>
          </a:bodyPr>
          <a:lstStyle/>
          <a:p>
            <a:pPr algn="l"/>
            <a:r>
              <a:rPr lang="ru-RU" sz="1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T24 Overview: features, advantages </a:t>
            </a:r>
            <a:endParaRPr lang="ru-RU" sz="18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9" name="Изображение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9069" y="214039"/>
            <a:ext cx="740976" cy="326930"/>
          </a:xfrm>
          <a:prstGeom prst="rect">
            <a:avLst/>
          </a:prstGeom>
        </p:spPr>
      </p:pic>
      <p:pic>
        <p:nvPicPr>
          <p:cNvPr id="19" name="Изображение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9873" y="3290308"/>
            <a:ext cx="1623971" cy="1863011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09" y="4767262"/>
            <a:ext cx="1260555" cy="307749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1843100-BE59-4AD7-B62F-4C07D84769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461" y="951630"/>
            <a:ext cx="8495475" cy="3293536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A51DEC2-2217-4166-964D-DDDB0218A4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FC74CF-8B03-5D41-97A3-DD76EB0CCB80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718766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Изображение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8901"/>
            <a:ext cx="8530938" cy="554793"/>
          </a:xfrm>
          <a:prstGeom prst="rect">
            <a:avLst/>
          </a:prstGeom>
        </p:spPr>
      </p:pic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-1" y="43960"/>
            <a:ext cx="8686801" cy="461738"/>
          </a:xfrm>
        </p:spPr>
        <p:txBody>
          <a:bodyPr>
            <a:normAutofit/>
          </a:bodyPr>
          <a:lstStyle/>
          <a:p>
            <a:pPr algn="l"/>
            <a:r>
              <a:rPr lang="ru-RU" sz="1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T24 Overview: features, advantages </a:t>
            </a:r>
            <a:endParaRPr lang="ru-RU" sz="18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9" name="Изображение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9069" y="214039"/>
            <a:ext cx="740976" cy="326930"/>
          </a:xfrm>
          <a:prstGeom prst="rect">
            <a:avLst/>
          </a:prstGeom>
        </p:spPr>
      </p:pic>
      <p:pic>
        <p:nvPicPr>
          <p:cNvPr id="19" name="Изображение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9873" y="3290308"/>
            <a:ext cx="1623971" cy="1863011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09" y="4767262"/>
            <a:ext cx="1260555" cy="307749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3D30921-D3E5-4666-9BFA-F1A9F19D75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848" y="895072"/>
            <a:ext cx="8449239" cy="3353355"/>
          </a:xfrm>
          <a:prstGeom prst="rect">
            <a:avLst/>
          </a:prstGeom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6A09C5A3-95B6-4AC5-8355-033F3984DA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FC74CF-8B03-5D41-97A3-DD76EB0CCB80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2437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Изображение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8901"/>
            <a:ext cx="8530938" cy="554793"/>
          </a:xfrm>
          <a:prstGeom prst="rect">
            <a:avLst/>
          </a:prstGeom>
        </p:spPr>
      </p:pic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-1" y="43960"/>
            <a:ext cx="8686801" cy="461738"/>
          </a:xfrm>
        </p:spPr>
        <p:txBody>
          <a:bodyPr>
            <a:normAutofit/>
          </a:bodyPr>
          <a:lstStyle/>
          <a:p>
            <a:pPr algn="l"/>
            <a:r>
              <a:rPr lang="ru-RU" sz="1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GB" sz="1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T24  </a:t>
            </a:r>
            <a:r>
              <a:rPr lang="en-US" sz="1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Functional Architecture </a:t>
            </a:r>
            <a:endParaRPr lang="ru-RU" sz="18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9" name="Изображение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9069" y="214039"/>
            <a:ext cx="740976" cy="326930"/>
          </a:xfrm>
          <a:prstGeom prst="rect">
            <a:avLst/>
          </a:prstGeom>
        </p:spPr>
      </p:pic>
      <p:pic>
        <p:nvPicPr>
          <p:cNvPr id="19" name="Изображение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9873" y="3290308"/>
            <a:ext cx="1623971" cy="1863011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09" y="4767262"/>
            <a:ext cx="1260555" cy="307749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03E1F9E-6D27-4BAB-84EE-A0920B451B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0866" y="675777"/>
            <a:ext cx="8083161" cy="3953079"/>
          </a:xfrm>
          <a:prstGeom prst="rect">
            <a:avLst/>
          </a:prstGeom>
        </p:spPr>
      </p:pic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0BEA357-9987-4720-A68C-9E83311AFB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FC74CF-8B03-5D41-97A3-DD76EB0CCB80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635319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Изображение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8901"/>
            <a:ext cx="8530938" cy="554793"/>
          </a:xfrm>
          <a:prstGeom prst="rect">
            <a:avLst/>
          </a:prstGeom>
        </p:spPr>
      </p:pic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-1" y="43960"/>
            <a:ext cx="8686801" cy="461738"/>
          </a:xfrm>
        </p:spPr>
        <p:txBody>
          <a:bodyPr>
            <a:normAutofit/>
          </a:bodyPr>
          <a:lstStyle/>
          <a:p>
            <a:pPr algn="l"/>
            <a:r>
              <a:rPr lang="ru-RU" sz="1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GB" sz="1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Available on cloud or on-premise</a:t>
            </a:r>
            <a:r>
              <a:rPr lang="en-US" sz="1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endParaRPr lang="ru-RU" sz="18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9" name="Изображение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9069" y="214039"/>
            <a:ext cx="740976" cy="326930"/>
          </a:xfrm>
          <a:prstGeom prst="rect">
            <a:avLst/>
          </a:prstGeom>
        </p:spPr>
      </p:pic>
      <p:pic>
        <p:nvPicPr>
          <p:cNvPr id="19" name="Изображение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9873" y="3290308"/>
            <a:ext cx="1623971" cy="1863011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09" y="4767262"/>
            <a:ext cx="1260555" cy="307749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82C9268-D7AD-4146-845C-330B916F74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3555" y="656327"/>
            <a:ext cx="7743825" cy="4000500"/>
          </a:xfrm>
          <a:prstGeom prst="rect">
            <a:avLst/>
          </a:prstGeom>
        </p:spPr>
      </p:pic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48CFB6D-7211-4FFB-8417-87300F69BF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FC74CF-8B03-5D41-97A3-DD76EB0CCB80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160586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Изображение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8901"/>
            <a:ext cx="8530938" cy="554793"/>
          </a:xfrm>
          <a:prstGeom prst="rect">
            <a:avLst/>
          </a:prstGeom>
        </p:spPr>
      </p:pic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-1" y="43960"/>
            <a:ext cx="8686801" cy="461738"/>
          </a:xfrm>
        </p:spPr>
        <p:txBody>
          <a:bodyPr>
            <a:normAutofit/>
          </a:bodyPr>
          <a:lstStyle/>
          <a:p>
            <a:pPr algn="l"/>
            <a:r>
              <a:rPr lang="ru-RU" sz="1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Technical Highlights</a:t>
            </a:r>
            <a:endParaRPr lang="ru-RU" sz="18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9" name="Изображение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9069" y="214039"/>
            <a:ext cx="740976" cy="326930"/>
          </a:xfrm>
          <a:prstGeom prst="rect">
            <a:avLst/>
          </a:prstGeom>
        </p:spPr>
      </p:pic>
      <p:pic>
        <p:nvPicPr>
          <p:cNvPr id="19" name="Изображение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9873" y="3290308"/>
            <a:ext cx="1623971" cy="1863011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09" y="4767262"/>
            <a:ext cx="1260555" cy="307749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ED9ABA3-C06F-473F-8F33-13193EBA79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909" y="693995"/>
            <a:ext cx="8430921" cy="3633455"/>
          </a:xfrm>
          <a:prstGeom prst="rect">
            <a:avLst/>
          </a:prstGeom>
        </p:spPr>
      </p:pic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FBE7681-E817-43AB-BD3D-8F89A281E5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FC74CF-8B03-5D41-97A3-DD76EB0CCB80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41321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Изображение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8901"/>
            <a:ext cx="8530938" cy="554793"/>
          </a:xfrm>
          <a:prstGeom prst="rect">
            <a:avLst/>
          </a:prstGeom>
        </p:spPr>
      </p:pic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-1" y="43960"/>
            <a:ext cx="8686801" cy="461738"/>
          </a:xfrm>
        </p:spPr>
        <p:txBody>
          <a:bodyPr>
            <a:normAutofit/>
          </a:bodyPr>
          <a:lstStyle/>
          <a:p>
            <a:pPr algn="l"/>
            <a:r>
              <a:rPr lang="ru-RU" sz="1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Platform and Database Independence</a:t>
            </a:r>
            <a:endParaRPr lang="ru-RU" sz="18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9" name="Изображение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9069" y="214039"/>
            <a:ext cx="740976" cy="326930"/>
          </a:xfrm>
          <a:prstGeom prst="rect">
            <a:avLst/>
          </a:prstGeom>
        </p:spPr>
      </p:pic>
      <p:pic>
        <p:nvPicPr>
          <p:cNvPr id="19" name="Изображение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9873" y="3290308"/>
            <a:ext cx="1623971" cy="1863011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09" y="4767262"/>
            <a:ext cx="1260555" cy="307749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3E0E855-2359-4ED0-91B2-BFB46B6E7C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4531" y="629322"/>
            <a:ext cx="7849376" cy="3970383"/>
          </a:xfrm>
          <a:prstGeom prst="rect">
            <a:avLst/>
          </a:prstGeom>
        </p:spPr>
      </p:pic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E3BF328-822E-492B-A0E5-85277116D9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FC74CF-8B03-5D41-97A3-DD76EB0CCB80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55440399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6041</TotalTime>
  <Words>778</Words>
  <Application>Microsoft Office PowerPoint</Application>
  <PresentationFormat>Экран (16:9)</PresentationFormat>
  <Paragraphs>163</Paragraphs>
  <Slides>37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37</vt:i4>
      </vt:variant>
    </vt:vector>
  </HeadingPairs>
  <TitlesOfParts>
    <vt:vector size="42" baseType="lpstr">
      <vt:lpstr>Arial</vt:lpstr>
      <vt:lpstr>Calibri</vt:lpstr>
      <vt:lpstr>Helvetica Light</vt:lpstr>
      <vt:lpstr>Tahoma</vt:lpstr>
      <vt:lpstr>Тема Office</vt:lpstr>
      <vt:lpstr>Session 1. T24 Overview and Product Architecture</vt:lpstr>
      <vt:lpstr>     Agenda</vt:lpstr>
      <vt:lpstr>     Agenda</vt:lpstr>
      <vt:lpstr> T24 Overview: features, advantages </vt:lpstr>
      <vt:lpstr> T24 Overview: features, advantages </vt:lpstr>
      <vt:lpstr> T24  Functional Architecture </vt:lpstr>
      <vt:lpstr> Available on cloud or on-premise </vt:lpstr>
      <vt:lpstr> Technical Highlights</vt:lpstr>
      <vt:lpstr> Platform and Database Independence</vt:lpstr>
      <vt:lpstr> T24 Overview: features, advantages </vt:lpstr>
      <vt:lpstr> Product Agility: Innovative &amp; Customisable Product Engine </vt:lpstr>
      <vt:lpstr> Full spectrum of autonomy</vt:lpstr>
      <vt:lpstr> Temenos Channel - Multiple Products …One Brand Experience</vt:lpstr>
      <vt:lpstr> T24 Overview: features, advantages </vt:lpstr>
      <vt:lpstr> Model Bank layered approach </vt:lpstr>
      <vt:lpstr> Model Bank layered approach </vt:lpstr>
      <vt:lpstr> Model Bank layered approach </vt:lpstr>
      <vt:lpstr> Model Bank layered approach </vt:lpstr>
      <vt:lpstr> Continuous Delivery with Partial Upgrades </vt:lpstr>
      <vt:lpstr>     Agenda</vt:lpstr>
      <vt:lpstr> Traditional Product Architecture</vt:lpstr>
      <vt:lpstr>Product Architecture of AA Module</vt:lpstr>
      <vt:lpstr>Product Architecture of AA Module</vt:lpstr>
      <vt:lpstr>Product Architecture of AA Module</vt:lpstr>
      <vt:lpstr>Product Architecture of AA Module</vt:lpstr>
      <vt:lpstr>Product Architecture of AA Module</vt:lpstr>
      <vt:lpstr>Product Architecture of AA Module</vt:lpstr>
      <vt:lpstr> Arrangement Architecture - Key benefits</vt:lpstr>
      <vt:lpstr> Arrangement Architecture - Key benefits</vt:lpstr>
      <vt:lpstr> Arrangement Architecture - Key benefits</vt:lpstr>
      <vt:lpstr>     Agenda</vt:lpstr>
      <vt:lpstr> Classic, Desktop, Browser, UXP</vt:lpstr>
      <vt:lpstr> Classic, Desktop, Browser, UXP</vt:lpstr>
      <vt:lpstr> UXP Browser</vt:lpstr>
      <vt:lpstr> UXP Browser — Data Flow</vt:lpstr>
      <vt:lpstr> UXP Browser — Data Flow</vt:lpstr>
      <vt:lpstr>Thank you for your time and attention!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Название презентации</dc:title>
  <dc:creator>Yauhen</dc:creator>
  <cp:lastModifiedBy>Yauheni Zhohun</cp:lastModifiedBy>
  <cp:revision>270</cp:revision>
  <dcterms:created xsi:type="dcterms:W3CDTF">2018-08-16T12:20:01Z</dcterms:created>
  <dcterms:modified xsi:type="dcterms:W3CDTF">2021-10-08T14:46:33Z</dcterms:modified>
</cp:coreProperties>
</file>